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730" r:id="rId2"/>
    <p:sldMasterId id="2147483740" r:id="rId3"/>
  </p:sldMasterIdLst>
  <p:notesMasterIdLst>
    <p:notesMasterId r:id="rId16"/>
  </p:notesMasterIdLst>
  <p:handoutMasterIdLst>
    <p:handoutMasterId r:id="rId17"/>
  </p:handoutMasterIdLst>
  <p:sldIdLst>
    <p:sldId id="305" r:id="rId4"/>
    <p:sldId id="708" r:id="rId5"/>
    <p:sldId id="700" r:id="rId6"/>
    <p:sldId id="709" r:id="rId7"/>
    <p:sldId id="710" r:id="rId8"/>
    <p:sldId id="713" r:id="rId9"/>
    <p:sldId id="711" r:id="rId10"/>
    <p:sldId id="712" r:id="rId11"/>
    <p:sldId id="716" r:id="rId12"/>
    <p:sldId id="717" r:id="rId13"/>
    <p:sldId id="718" r:id="rId14"/>
    <p:sldId id="715" r:id="rId1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inka HARDT" initials="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239" autoAdjust="0"/>
  </p:normalViewPr>
  <p:slideViewPr>
    <p:cSldViewPr snapToGrid="0" snapToObjects="1">
      <p:cViewPr varScale="1">
        <p:scale>
          <a:sx n="74" d="100"/>
          <a:sy n="74" d="100"/>
        </p:scale>
        <p:origin x="-2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Promotion\Forschungsreisen\Pr&#228;sentation%20Samuel\Balkendiagramme%20PI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6090171853248"/>
          <c:y val="0.0606239432951321"/>
          <c:w val="0.593360518605324"/>
          <c:h val="0.760968025941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United States</c:v>
                </c:pt>
              </c:strCache>
            </c:strRef>
          </c:tx>
          <c:invertIfNegative val="0"/>
          <c:cat>
            <c:strRef>
              <c:f>Tabelle1!$B$1:$E$1</c:f>
              <c:strCache>
                <c:ptCount val="4"/>
                <c:pt idx="0">
                  <c:v>Problem Solving</c:v>
                </c:pt>
                <c:pt idx="1">
                  <c:v>Reading</c:v>
                </c:pt>
                <c:pt idx="2">
                  <c:v>Science</c:v>
                </c:pt>
                <c:pt idx="3">
                  <c:v>Math</c:v>
                </c:pt>
              </c:strCache>
            </c:strRef>
          </c:cat>
          <c:val>
            <c:numRef>
              <c:f>Tabelle1!$B$2:$E$2</c:f>
              <c:numCache>
                <c:formatCode>General</c:formatCode>
                <c:ptCount val="4"/>
                <c:pt idx="0">
                  <c:v>10.0</c:v>
                </c:pt>
                <c:pt idx="1">
                  <c:v>12.5</c:v>
                </c:pt>
                <c:pt idx="2">
                  <c:v>14.5</c:v>
                </c:pt>
                <c:pt idx="3">
                  <c:v>14.7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OECD average</c:v>
                </c:pt>
              </c:strCache>
            </c:strRef>
          </c:tx>
          <c:invertIfNegative val="0"/>
          <c:cat>
            <c:strRef>
              <c:f>Tabelle1!$B$1:$E$1</c:f>
              <c:strCache>
                <c:ptCount val="4"/>
                <c:pt idx="0">
                  <c:v>Problem Solving</c:v>
                </c:pt>
                <c:pt idx="1">
                  <c:v>Reading</c:v>
                </c:pt>
                <c:pt idx="2">
                  <c:v>Science</c:v>
                </c:pt>
                <c:pt idx="3">
                  <c:v>Math</c:v>
                </c:pt>
              </c:strCache>
            </c:strRef>
          </c:cat>
          <c:val>
            <c:numRef>
              <c:f>Tabelle1!$B$3:$E$3</c:f>
              <c:numCache>
                <c:formatCode>General</c:formatCode>
                <c:ptCount val="4"/>
                <c:pt idx="0">
                  <c:v>10.6</c:v>
                </c:pt>
                <c:pt idx="1">
                  <c:v>13.2</c:v>
                </c:pt>
                <c:pt idx="2">
                  <c:v>14.0</c:v>
                </c:pt>
                <c:pt idx="3">
                  <c:v>14.9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392536"/>
        <c:axId val="-2092805400"/>
      </c:barChart>
      <c:catAx>
        <c:axId val="-2068392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 sz="1300"/>
            </a:pPr>
            <a:endParaRPr lang="en-US"/>
          </a:p>
        </c:txPr>
        <c:crossAx val="-2092805400"/>
        <c:crosses val="autoZero"/>
        <c:auto val="1"/>
        <c:lblAlgn val="ctr"/>
        <c:lblOffset val="100"/>
        <c:noMultiLvlLbl val="0"/>
      </c:catAx>
      <c:valAx>
        <c:axId val="-209280540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-2068392536"/>
        <c:crosses val="autoZero"/>
        <c:crossBetween val="between"/>
        <c:dispUnits>
          <c:builtInUnit val="hundreds"/>
          <c:dispUnitsLbl>
            <c:layout/>
            <c:tx>
              <c:rich>
                <a:bodyPr/>
                <a:lstStyle/>
                <a:p>
                  <a:pPr>
                    <a:defRPr lang="en-US"/>
                  </a:pPr>
                  <a:r>
                    <a:rPr lang="de-DE" sz="1200"/>
                    <a:t>Explained Variance by SES</a:t>
                  </a:r>
                </a:p>
              </c:rich>
            </c:tx>
          </c:dispUnitsLbl>
        </c:dispUnits>
      </c:valAx>
    </c:plotArea>
    <c:legend>
      <c:legendPos val="r"/>
      <c:layout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806382-F388-5E43-BD04-D5E5DFDE9227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231A4C8C-16F8-9A4B-93E8-CAB74DF95460}">
      <dgm:prSet phldrT="[Text]"/>
      <dgm:spPr>
        <a:solidFill>
          <a:schemeClr val="bg1"/>
        </a:solidFill>
        <a:ln>
          <a:solidFill>
            <a:srgbClr val="000000"/>
          </a:solidFill>
        </a:ln>
      </dgm:spPr>
      <dgm:t>
        <a:bodyPr/>
        <a:lstStyle/>
        <a:p>
          <a:r>
            <a:rPr lang="de-DE" b="1" dirty="0" err="1" smtClean="0">
              <a:solidFill>
                <a:srgbClr val="000000"/>
              </a:solidFill>
            </a:rPr>
            <a:t>Defining</a:t>
          </a:r>
          <a:endParaRPr lang="de-DE" b="1" dirty="0">
            <a:solidFill>
              <a:srgbClr val="000000"/>
            </a:solidFill>
          </a:endParaRPr>
        </a:p>
      </dgm:t>
    </dgm:pt>
    <dgm:pt modelId="{7C04032B-7748-BF4F-B625-945C7A1FE7AD}" type="parTrans" cxnId="{CC2CC4CD-B312-8F47-9C45-58DC710778EC}">
      <dgm:prSet/>
      <dgm:spPr/>
      <dgm:t>
        <a:bodyPr/>
        <a:lstStyle/>
        <a:p>
          <a:endParaRPr lang="de-DE"/>
        </a:p>
      </dgm:t>
    </dgm:pt>
    <dgm:pt modelId="{4D11CCE5-8419-8A4F-8601-7B49E3AAB231}" type="sibTrans" cxnId="{CC2CC4CD-B312-8F47-9C45-58DC710778EC}">
      <dgm:prSet/>
      <dgm:spPr/>
      <dgm:t>
        <a:bodyPr/>
        <a:lstStyle/>
        <a:p>
          <a:endParaRPr lang="de-DE"/>
        </a:p>
      </dgm:t>
    </dgm:pt>
    <dgm:pt modelId="{79754C4B-46F6-394A-8826-6D63F3E37B6C}">
      <dgm:prSet phldrT="[Text]"/>
      <dgm:spPr>
        <a:solidFill>
          <a:schemeClr val="tx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de-DE" b="1" dirty="0" err="1" smtClean="0">
              <a:solidFill>
                <a:schemeClr val="tx1"/>
              </a:solidFill>
            </a:rPr>
            <a:t>Searching</a:t>
          </a:r>
          <a:endParaRPr lang="de-DE" b="1" dirty="0">
            <a:solidFill>
              <a:schemeClr val="tx1"/>
            </a:solidFill>
          </a:endParaRPr>
        </a:p>
      </dgm:t>
    </dgm:pt>
    <dgm:pt modelId="{08E61AAB-1E73-724C-9980-6AF44734F02C}" type="parTrans" cxnId="{912EF75E-F5E6-6C40-A1DC-7AE3B9874390}">
      <dgm:prSet/>
      <dgm:spPr/>
      <dgm:t>
        <a:bodyPr/>
        <a:lstStyle/>
        <a:p>
          <a:endParaRPr lang="en-US"/>
        </a:p>
      </dgm:t>
    </dgm:pt>
    <dgm:pt modelId="{1B97DED4-F758-E04C-9D71-D58FCCBB7F26}" type="sibTrans" cxnId="{912EF75E-F5E6-6C40-A1DC-7AE3B9874390}">
      <dgm:prSet/>
      <dgm:spPr/>
      <dgm:t>
        <a:bodyPr/>
        <a:lstStyle/>
        <a:p>
          <a:endParaRPr lang="en-US"/>
        </a:p>
      </dgm:t>
    </dgm:pt>
    <dgm:pt modelId="{174D35E4-15B4-3F44-9D16-9E445DBB7F5F}">
      <dgm:prSet phldrT="[Text]"/>
      <dgm:spPr>
        <a:solidFill>
          <a:schemeClr val="tx2">
            <a:lumMod val="75000"/>
          </a:schemeClr>
        </a:solidFill>
        <a:ln>
          <a:solidFill>
            <a:srgbClr val="000000"/>
          </a:solidFill>
        </a:ln>
      </dgm:spPr>
      <dgm:t>
        <a:bodyPr/>
        <a:lstStyle/>
        <a:p>
          <a:r>
            <a:rPr lang="de-DE" b="1" dirty="0" err="1" smtClean="0"/>
            <a:t>Application</a:t>
          </a:r>
          <a:endParaRPr lang="de-DE" b="1" dirty="0"/>
        </a:p>
      </dgm:t>
    </dgm:pt>
    <dgm:pt modelId="{6738A49B-D991-DF4B-94C1-E579911BEB60}" type="parTrans" cxnId="{94893ADF-DB03-AC4A-B674-BAF4A8D5B491}">
      <dgm:prSet/>
      <dgm:spPr/>
      <dgm:t>
        <a:bodyPr/>
        <a:lstStyle/>
        <a:p>
          <a:endParaRPr lang="en-US"/>
        </a:p>
      </dgm:t>
    </dgm:pt>
    <dgm:pt modelId="{939C6258-C0BE-2E4E-A8C8-AE568344D5EB}" type="sibTrans" cxnId="{94893ADF-DB03-AC4A-B674-BAF4A8D5B491}">
      <dgm:prSet/>
      <dgm:spPr/>
      <dgm:t>
        <a:bodyPr/>
        <a:lstStyle/>
        <a:p>
          <a:endParaRPr lang="en-US"/>
        </a:p>
      </dgm:t>
    </dgm:pt>
    <dgm:pt modelId="{53650FC5-BDCF-1745-829F-8E104BF20B5A}" type="pres">
      <dgm:prSet presAssocID="{54806382-F388-5E43-BD04-D5E5DFDE9227}" presName="compositeShape" presStyleCnt="0">
        <dgm:presLayoutVars>
          <dgm:chMax val="7"/>
          <dgm:dir/>
          <dgm:resizeHandles val="exact"/>
        </dgm:presLayoutVars>
      </dgm:prSet>
      <dgm:spPr/>
    </dgm:pt>
    <dgm:pt modelId="{3C1AE579-228A-594B-BD94-0D7588CA69A2}" type="pres">
      <dgm:prSet presAssocID="{54806382-F388-5E43-BD04-D5E5DFDE9227}" presName="wedge1" presStyleLbl="node1" presStyleIdx="0" presStyleCnt="3"/>
      <dgm:spPr/>
      <dgm:t>
        <a:bodyPr/>
        <a:lstStyle/>
        <a:p>
          <a:endParaRPr lang="de-DE"/>
        </a:p>
      </dgm:t>
    </dgm:pt>
    <dgm:pt modelId="{A2152E7F-B6B1-B740-998B-37F16C8767BD}" type="pres">
      <dgm:prSet presAssocID="{54806382-F388-5E43-BD04-D5E5DFDE9227}" presName="dummy1a" presStyleCnt="0"/>
      <dgm:spPr/>
    </dgm:pt>
    <dgm:pt modelId="{88EB40E9-9EA0-6F4E-A7C4-AFAC6AC5BA50}" type="pres">
      <dgm:prSet presAssocID="{54806382-F388-5E43-BD04-D5E5DFDE9227}" presName="dummy1b" presStyleCnt="0"/>
      <dgm:spPr/>
    </dgm:pt>
    <dgm:pt modelId="{80AA157E-D3EC-B948-9DD3-39F0314017AC}" type="pres">
      <dgm:prSet presAssocID="{54806382-F388-5E43-BD04-D5E5DFDE922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8B3A1F0-1C7E-5542-BB65-9657FF437C24}" type="pres">
      <dgm:prSet presAssocID="{54806382-F388-5E43-BD04-D5E5DFDE9227}" presName="wedge2" presStyleLbl="node1" presStyleIdx="1" presStyleCnt="3"/>
      <dgm:spPr/>
      <dgm:t>
        <a:bodyPr/>
        <a:lstStyle/>
        <a:p>
          <a:endParaRPr lang="de-DE"/>
        </a:p>
      </dgm:t>
    </dgm:pt>
    <dgm:pt modelId="{915A29CA-849D-0944-98BA-5EF8D9D22B4F}" type="pres">
      <dgm:prSet presAssocID="{54806382-F388-5E43-BD04-D5E5DFDE9227}" presName="dummy2a" presStyleCnt="0"/>
      <dgm:spPr/>
    </dgm:pt>
    <dgm:pt modelId="{027AF980-E6C0-B541-B798-744AF829A0DF}" type="pres">
      <dgm:prSet presAssocID="{54806382-F388-5E43-BD04-D5E5DFDE9227}" presName="dummy2b" presStyleCnt="0"/>
      <dgm:spPr/>
    </dgm:pt>
    <dgm:pt modelId="{22EBC85E-C55C-9346-B5CF-5C9240B5CCD0}" type="pres">
      <dgm:prSet presAssocID="{54806382-F388-5E43-BD04-D5E5DFDE922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20C149-1089-0F43-9AB8-E0AADBAEA996}" type="pres">
      <dgm:prSet presAssocID="{54806382-F388-5E43-BD04-D5E5DFDE9227}" presName="wedge3" presStyleLbl="node1" presStyleIdx="2" presStyleCnt="3"/>
      <dgm:spPr/>
      <dgm:t>
        <a:bodyPr/>
        <a:lstStyle/>
        <a:p>
          <a:endParaRPr lang="de-DE"/>
        </a:p>
      </dgm:t>
    </dgm:pt>
    <dgm:pt modelId="{BFEF5C0D-E60F-5547-88E5-559BB72A8D4C}" type="pres">
      <dgm:prSet presAssocID="{54806382-F388-5E43-BD04-D5E5DFDE9227}" presName="dummy3a" presStyleCnt="0"/>
      <dgm:spPr/>
    </dgm:pt>
    <dgm:pt modelId="{19B7080B-8C47-C842-A5B3-0CBBA44C447A}" type="pres">
      <dgm:prSet presAssocID="{54806382-F388-5E43-BD04-D5E5DFDE9227}" presName="dummy3b" presStyleCnt="0"/>
      <dgm:spPr/>
    </dgm:pt>
    <dgm:pt modelId="{13EF36D4-3A57-A840-9E13-3C5185CDDADA}" type="pres">
      <dgm:prSet presAssocID="{54806382-F388-5E43-BD04-D5E5DFDE922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4190771-AE61-8E4F-8932-33E60A648293}" type="pres">
      <dgm:prSet presAssocID="{4D11CCE5-8419-8A4F-8601-7B49E3AAB231}" presName="arrowWedge1" presStyleLbl="fgSibTrans2D1" presStyleIdx="0" presStyleCnt="3"/>
      <dgm:spPr/>
    </dgm:pt>
    <dgm:pt modelId="{44BC995C-7B3E-F14A-9E65-0B24935DEE87}" type="pres">
      <dgm:prSet presAssocID="{1B97DED4-F758-E04C-9D71-D58FCCBB7F26}" presName="arrowWedge2" presStyleLbl="fgSibTrans2D1" presStyleIdx="1" presStyleCnt="3"/>
      <dgm:spPr/>
    </dgm:pt>
    <dgm:pt modelId="{2E5CAE1D-235E-C849-9ACA-C9F494D068EA}" type="pres">
      <dgm:prSet presAssocID="{939C6258-C0BE-2E4E-A8C8-AE568344D5EB}" presName="arrowWedge3" presStyleLbl="fgSibTrans2D1" presStyleIdx="2" presStyleCnt="3"/>
      <dgm:spPr/>
    </dgm:pt>
  </dgm:ptLst>
  <dgm:cxnLst>
    <dgm:cxn modelId="{DE5C2F7F-0C04-964F-9F99-66E2F76F3116}" type="presOf" srcId="{174D35E4-15B4-3F44-9D16-9E445DBB7F5F}" destId="{F320C149-1089-0F43-9AB8-E0AADBAEA996}" srcOrd="0" destOrd="0" presId="urn:microsoft.com/office/officeart/2005/8/layout/cycle8"/>
    <dgm:cxn modelId="{576F2D75-3F8C-A14D-A7BE-C056A21C1CDB}" type="presOf" srcId="{231A4C8C-16F8-9A4B-93E8-CAB74DF95460}" destId="{3C1AE579-228A-594B-BD94-0D7588CA69A2}" srcOrd="0" destOrd="0" presId="urn:microsoft.com/office/officeart/2005/8/layout/cycle8"/>
    <dgm:cxn modelId="{565473FC-B300-844E-B2B4-009CD366AAD6}" type="presOf" srcId="{79754C4B-46F6-394A-8826-6D63F3E37B6C}" destId="{22EBC85E-C55C-9346-B5CF-5C9240B5CCD0}" srcOrd="1" destOrd="0" presId="urn:microsoft.com/office/officeart/2005/8/layout/cycle8"/>
    <dgm:cxn modelId="{0A7BC1E8-6C14-5C44-9085-87DB47144394}" type="presOf" srcId="{79754C4B-46F6-394A-8826-6D63F3E37B6C}" destId="{F8B3A1F0-1C7E-5542-BB65-9657FF437C24}" srcOrd="0" destOrd="0" presId="urn:microsoft.com/office/officeart/2005/8/layout/cycle8"/>
    <dgm:cxn modelId="{2FAE05B3-A8B0-FC4C-A722-9DB0111CF18A}" type="presOf" srcId="{54806382-F388-5E43-BD04-D5E5DFDE9227}" destId="{53650FC5-BDCF-1745-829F-8E104BF20B5A}" srcOrd="0" destOrd="0" presId="urn:microsoft.com/office/officeart/2005/8/layout/cycle8"/>
    <dgm:cxn modelId="{CC2CC4CD-B312-8F47-9C45-58DC710778EC}" srcId="{54806382-F388-5E43-BD04-D5E5DFDE9227}" destId="{231A4C8C-16F8-9A4B-93E8-CAB74DF95460}" srcOrd="0" destOrd="0" parTransId="{7C04032B-7748-BF4F-B625-945C7A1FE7AD}" sibTransId="{4D11CCE5-8419-8A4F-8601-7B49E3AAB231}"/>
    <dgm:cxn modelId="{55BAF756-6C94-4F49-9349-F56E91376F9E}" type="presOf" srcId="{231A4C8C-16F8-9A4B-93E8-CAB74DF95460}" destId="{80AA157E-D3EC-B948-9DD3-39F0314017AC}" srcOrd="1" destOrd="0" presId="urn:microsoft.com/office/officeart/2005/8/layout/cycle8"/>
    <dgm:cxn modelId="{94893ADF-DB03-AC4A-B674-BAF4A8D5B491}" srcId="{54806382-F388-5E43-BD04-D5E5DFDE9227}" destId="{174D35E4-15B4-3F44-9D16-9E445DBB7F5F}" srcOrd="2" destOrd="0" parTransId="{6738A49B-D991-DF4B-94C1-E579911BEB60}" sibTransId="{939C6258-C0BE-2E4E-A8C8-AE568344D5EB}"/>
    <dgm:cxn modelId="{912EF75E-F5E6-6C40-A1DC-7AE3B9874390}" srcId="{54806382-F388-5E43-BD04-D5E5DFDE9227}" destId="{79754C4B-46F6-394A-8826-6D63F3E37B6C}" srcOrd="1" destOrd="0" parTransId="{08E61AAB-1E73-724C-9980-6AF44734F02C}" sibTransId="{1B97DED4-F758-E04C-9D71-D58FCCBB7F26}"/>
    <dgm:cxn modelId="{473D2D5E-1E4C-C149-B503-AA2613059795}" type="presOf" srcId="{174D35E4-15B4-3F44-9D16-9E445DBB7F5F}" destId="{13EF36D4-3A57-A840-9E13-3C5185CDDADA}" srcOrd="1" destOrd="0" presId="urn:microsoft.com/office/officeart/2005/8/layout/cycle8"/>
    <dgm:cxn modelId="{35A204AD-2C5C-2F40-8A1C-D408D842D71A}" type="presParOf" srcId="{53650FC5-BDCF-1745-829F-8E104BF20B5A}" destId="{3C1AE579-228A-594B-BD94-0D7588CA69A2}" srcOrd="0" destOrd="0" presId="urn:microsoft.com/office/officeart/2005/8/layout/cycle8"/>
    <dgm:cxn modelId="{D695D8FE-E680-B04E-A2FD-E9CADC356F13}" type="presParOf" srcId="{53650FC5-BDCF-1745-829F-8E104BF20B5A}" destId="{A2152E7F-B6B1-B740-998B-37F16C8767BD}" srcOrd="1" destOrd="0" presId="urn:microsoft.com/office/officeart/2005/8/layout/cycle8"/>
    <dgm:cxn modelId="{4BC8AE1C-589B-2546-B9DD-DE39E70AB546}" type="presParOf" srcId="{53650FC5-BDCF-1745-829F-8E104BF20B5A}" destId="{88EB40E9-9EA0-6F4E-A7C4-AFAC6AC5BA50}" srcOrd="2" destOrd="0" presId="urn:microsoft.com/office/officeart/2005/8/layout/cycle8"/>
    <dgm:cxn modelId="{C9042836-973E-544A-8A07-C142AB7DDBE1}" type="presParOf" srcId="{53650FC5-BDCF-1745-829F-8E104BF20B5A}" destId="{80AA157E-D3EC-B948-9DD3-39F0314017AC}" srcOrd="3" destOrd="0" presId="urn:microsoft.com/office/officeart/2005/8/layout/cycle8"/>
    <dgm:cxn modelId="{20286C24-F184-0E4F-9B61-EB70547E8726}" type="presParOf" srcId="{53650FC5-BDCF-1745-829F-8E104BF20B5A}" destId="{F8B3A1F0-1C7E-5542-BB65-9657FF437C24}" srcOrd="4" destOrd="0" presId="urn:microsoft.com/office/officeart/2005/8/layout/cycle8"/>
    <dgm:cxn modelId="{4EAD2505-8EFA-EF4E-9A91-49E1C2B390CE}" type="presParOf" srcId="{53650FC5-BDCF-1745-829F-8E104BF20B5A}" destId="{915A29CA-849D-0944-98BA-5EF8D9D22B4F}" srcOrd="5" destOrd="0" presId="urn:microsoft.com/office/officeart/2005/8/layout/cycle8"/>
    <dgm:cxn modelId="{EE22C70A-C379-DC4C-A40C-7DE48BF6E515}" type="presParOf" srcId="{53650FC5-BDCF-1745-829F-8E104BF20B5A}" destId="{027AF980-E6C0-B541-B798-744AF829A0DF}" srcOrd="6" destOrd="0" presId="urn:microsoft.com/office/officeart/2005/8/layout/cycle8"/>
    <dgm:cxn modelId="{AFA2AE94-6BFA-6847-91D5-B5AD0EB3BAE1}" type="presParOf" srcId="{53650FC5-BDCF-1745-829F-8E104BF20B5A}" destId="{22EBC85E-C55C-9346-B5CF-5C9240B5CCD0}" srcOrd="7" destOrd="0" presId="urn:microsoft.com/office/officeart/2005/8/layout/cycle8"/>
    <dgm:cxn modelId="{549AFD74-695D-4348-A46A-9BDEB0A9F259}" type="presParOf" srcId="{53650FC5-BDCF-1745-829F-8E104BF20B5A}" destId="{F320C149-1089-0F43-9AB8-E0AADBAEA996}" srcOrd="8" destOrd="0" presId="urn:microsoft.com/office/officeart/2005/8/layout/cycle8"/>
    <dgm:cxn modelId="{DA770EEC-45ED-A448-9DC4-21FB59BC6966}" type="presParOf" srcId="{53650FC5-BDCF-1745-829F-8E104BF20B5A}" destId="{BFEF5C0D-E60F-5547-88E5-559BB72A8D4C}" srcOrd="9" destOrd="0" presId="urn:microsoft.com/office/officeart/2005/8/layout/cycle8"/>
    <dgm:cxn modelId="{A9D546BB-FD27-6746-AAEE-2EABBC758BA3}" type="presParOf" srcId="{53650FC5-BDCF-1745-829F-8E104BF20B5A}" destId="{19B7080B-8C47-C842-A5B3-0CBBA44C447A}" srcOrd="10" destOrd="0" presId="urn:microsoft.com/office/officeart/2005/8/layout/cycle8"/>
    <dgm:cxn modelId="{76F40D48-FA19-9546-ACA2-3551A334FA1E}" type="presParOf" srcId="{53650FC5-BDCF-1745-829F-8E104BF20B5A}" destId="{13EF36D4-3A57-A840-9E13-3C5185CDDADA}" srcOrd="11" destOrd="0" presId="urn:microsoft.com/office/officeart/2005/8/layout/cycle8"/>
    <dgm:cxn modelId="{8CB54701-6C4F-194B-BC9F-862CB2DDB69B}" type="presParOf" srcId="{53650FC5-BDCF-1745-829F-8E104BF20B5A}" destId="{A4190771-AE61-8E4F-8932-33E60A648293}" srcOrd="12" destOrd="0" presId="urn:microsoft.com/office/officeart/2005/8/layout/cycle8"/>
    <dgm:cxn modelId="{01B52422-09A0-9C4B-A622-B8C953C5EB7B}" type="presParOf" srcId="{53650FC5-BDCF-1745-829F-8E104BF20B5A}" destId="{44BC995C-7B3E-F14A-9E65-0B24935DEE87}" srcOrd="13" destOrd="0" presId="urn:microsoft.com/office/officeart/2005/8/layout/cycle8"/>
    <dgm:cxn modelId="{65F5A7C7-1C6E-D24D-8711-8418DCB7814C}" type="presParOf" srcId="{53650FC5-BDCF-1745-829F-8E104BF20B5A}" destId="{2E5CAE1D-235E-C849-9ACA-C9F494D068EA}" srcOrd="14" destOrd="0" presId="urn:microsoft.com/office/officeart/2005/8/layout/cycle8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9F333D-7DF0-4B78-BF1C-E76A92CB33D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D5EA4FD-00CB-4F45-84CE-579DFDF19738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800" noProof="0" dirty="0" smtClean="0"/>
            <a:t>Help</a:t>
          </a:r>
        </a:p>
        <a:p>
          <a:r>
            <a:rPr lang="en-US" sz="2800" noProof="0" dirty="0" smtClean="0"/>
            <a:t>students to…</a:t>
          </a:r>
          <a:endParaRPr lang="de-DE" sz="2800" dirty="0"/>
        </a:p>
      </dgm:t>
    </dgm:pt>
    <dgm:pt modelId="{D2940198-DD98-49FE-91D8-B811BC13D6FA}" type="parTrans" cxnId="{4ECBC2B1-B9DB-471A-B60E-2F42E913F718}">
      <dgm:prSet/>
      <dgm:spPr/>
      <dgm:t>
        <a:bodyPr/>
        <a:lstStyle/>
        <a:p>
          <a:endParaRPr lang="de-DE"/>
        </a:p>
      </dgm:t>
    </dgm:pt>
    <dgm:pt modelId="{BD84F3EB-45C0-48AD-8D37-A2A4AB3804DB}" type="sibTrans" cxnId="{4ECBC2B1-B9DB-471A-B60E-2F42E913F718}">
      <dgm:prSet/>
      <dgm:spPr/>
      <dgm:t>
        <a:bodyPr/>
        <a:lstStyle/>
        <a:p>
          <a:endParaRPr lang="de-DE"/>
        </a:p>
      </dgm:t>
    </dgm:pt>
    <dgm:pt modelId="{7B098271-0058-4ED3-913B-3901DB201B10}">
      <dgm:prSet phldrT="[Text]" custT="1"/>
      <dgm:spPr/>
      <dgm:t>
        <a:bodyPr/>
        <a:lstStyle/>
        <a:p>
          <a:r>
            <a:rPr lang="en-US" sz="2000" baseline="0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rPr>
            <a:t>deal with unexpected situations</a:t>
          </a:r>
          <a:endParaRPr lang="de-DE" sz="2000" dirty="0">
            <a:latin typeface="Calibri" pitchFamily="34" charset="0"/>
          </a:endParaRPr>
        </a:p>
      </dgm:t>
    </dgm:pt>
    <dgm:pt modelId="{A626861B-8F82-42C5-AE9F-F8B65F9E0283}" type="parTrans" cxnId="{850AA821-49DA-4130-846D-FC32CB5322CD}">
      <dgm:prSet/>
      <dgm:spPr/>
      <dgm:t>
        <a:bodyPr/>
        <a:lstStyle/>
        <a:p>
          <a:endParaRPr lang="de-DE"/>
        </a:p>
      </dgm:t>
    </dgm:pt>
    <dgm:pt modelId="{7FC9ACE4-30CC-45D6-A38B-7524698FE04A}" type="sibTrans" cxnId="{850AA821-49DA-4130-846D-FC32CB5322CD}">
      <dgm:prSet/>
      <dgm:spPr/>
      <dgm:t>
        <a:bodyPr/>
        <a:lstStyle/>
        <a:p>
          <a:endParaRPr lang="de-DE"/>
        </a:p>
      </dgm:t>
    </dgm:pt>
    <dgm:pt modelId="{7B7C297D-D20D-6944-9300-7BC56311F082}">
      <dgm:prSet phldrT="[Text]" custT="1"/>
      <dgm:spPr/>
      <dgm:t>
        <a:bodyPr/>
        <a:lstStyle/>
        <a:p>
          <a:r>
            <a:rPr lang="de-DE" sz="2000" dirty="0" err="1" smtClean="0">
              <a:latin typeface="Calibri" pitchFamily="34" charset="0"/>
            </a:rPr>
            <a:t>Explicate</a:t>
          </a:r>
          <a:r>
            <a:rPr lang="de-DE" sz="2000" dirty="0" smtClean="0">
              <a:latin typeface="Calibri" pitchFamily="34" charset="0"/>
            </a:rPr>
            <a:t> </a:t>
          </a:r>
          <a:r>
            <a:rPr lang="de-DE" sz="2000" dirty="0" err="1" smtClean="0">
              <a:latin typeface="Calibri" pitchFamily="34" charset="0"/>
            </a:rPr>
            <a:t>relations</a:t>
          </a:r>
          <a:r>
            <a:rPr lang="de-DE" sz="2000" dirty="0" smtClean="0">
              <a:latin typeface="Calibri" pitchFamily="34" charset="0"/>
            </a:rPr>
            <a:t> to </a:t>
          </a:r>
          <a:r>
            <a:rPr lang="de-DE" sz="2000" dirty="0" err="1" smtClean="0">
              <a:latin typeface="Calibri" pitchFamily="34" charset="0"/>
            </a:rPr>
            <a:t>other</a:t>
          </a:r>
          <a:r>
            <a:rPr lang="de-DE" sz="2000" dirty="0" smtClean="0">
              <a:latin typeface="Calibri" pitchFamily="34" charset="0"/>
            </a:rPr>
            <a:t> </a:t>
          </a:r>
          <a:r>
            <a:rPr lang="de-DE" sz="2000" dirty="0" err="1" smtClean="0">
              <a:latin typeface="Calibri" pitchFamily="34" charset="0"/>
            </a:rPr>
            <a:t>problems</a:t>
          </a:r>
          <a:r>
            <a:rPr lang="de-DE" sz="2000" dirty="0" smtClean="0">
              <a:latin typeface="Calibri" pitchFamily="34" charset="0"/>
            </a:rPr>
            <a:t> (</a:t>
          </a:r>
          <a:r>
            <a:rPr lang="de-DE" sz="2000" dirty="0" err="1" smtClean="0">
              <a:latin typeface="Calibri" pitchFamily="34" charset="0"/>
            </a:rPr>
            <a:t>across</a:t>
          </a:r>
          <a:r>
            <a:rPr lang="de-DE" sz="2000" dirty="0" smtClean="0">
              <a:latin typeface="Calibri" pitchFamily="34" charset="0"/>
            </a:rPr>
            <a:t> </a:t>
          </a:r>
          <a:r>
            <a:rPr lang="de-DE" sz="2000" dirty="0" err="1" smtClean="0">
              <a:latin typeface="Calibri" pitchFamily="34" charset="0"/>
            </a:rPr>
            <a:t>domains</a:t>
          </a:r>
          <a:r>
            <a:rPr lang="de-DE" sz="2000" dirty="0" smtClean="0">
              <a:latin typeface="Calibri" pitchFamily="34" charset="0"/>
            </a:rPr>
            <a:t>)</a:t>
          </a:r>
          <a:endParaRPr lang="de-DE" sz="2000" dirty="0">
            <a:latin typeface="Calibri" pitchFamily="34" charset="0"/>
          </a:endParaRPr>
        </a:p>
      </dgm:t>
    </dgm:pt>
    <dgm:pt modelId="{706206E7-CAB8-B84B-A074-390197459137}" type="parTrans" cxnId="{CCFD04FC-DCE1-EA4C-B0A5-40A68D040BA1}">
      <dgm:prSet/>
      <dgm:spPr/>
      <dgm:t>
        <a:bodyPr/>
        <a:lstStyle/>
        <a:p>
          <a:endParaRPr lang="en-US"/>
        </a:p>
      </dgm:t>
    </dgm:pt>
    <dgm:pt modelId="{23FD2382-C13E-334A-BD5A-0002FA53DF70}" type="sibTrans" cxnId="{CCFD04FC-DCE1-EA4C-B0A5-40A68D040BA1}">
      <dgm:prSet/>
      <dgm:spPr/>
      <dgm:t>
        <a:bodyPr/>
        <a:lstStyle/>
        <a:p>
          <a:endParaRPr lang="en-US"/>
        </a:p>
      </dgm:t>
    </dgm:pt>
    <dgm:pt modelId="{A3662DD0-1BE1-AC47-91A4-9B1FE0F1C87D}">
      <dgm:prSet phldrT="[Text]" custT="1"/>
      <dgm:spPr/>
      <dgm:t>
        <a:bodyPr/>
        <a:lstStyle/>
        <a:p>
          <a:r>
            <a:rPr lang="de-DE" sz="2000" dirty="0" smtClean="0">
              <a:latin typeface="Calibri" pitchFamily="34" charset="0"/>
            </a:rPr>
            <a:t>Help </a:t>
          </a:r>
          <a:r>
            <a:rPr lang="de-DE" sz="2000" dirty="0" err="1" smtClean="0">
              <a:latin typeface="Calibri" pitchFamily="34" charset="0"/>
            </a:rPr>
            <a:t>establish</a:t>
          </a:r>
          <a:r>
            <a:rPr lang="de-DE" sz="2000" dirty="0" smtClean="0">
              <a:latin typeface="Calibri" pitchFamily="34" charset="0"/>
            </a:rPr>
            <a:t> </a:t>
          </a:r>
          <a:r>
            <a:rPr lang="de-DE" sz="2000" dirty="0" err="1" smtClean="0">
              <a:latin typeface="Calibri" pitchFamily="34" charset="0"/>
            </a:rPr>
            <a:t>general</a:t>
          </a:r>
          <a:r>
            <a:rPr lang="de-DE" sz="2000" dirty="0" smtClean="0">
              <a:latin typeface="Calibri" pitchFamily="34" charset="0"/>
            </a:rPr>
            <a:t> mental </a:t>
          </a:r>
          <a:r>
            <a:rPr lang="de-DE" sz="2000" dirty="0" err="1" smtClean="0">
              <a:latin typeface="Calibri" pitchFamily="34" charset="0"/>
            </a:rPr>
            <a:t>representations</a:t>
          </a:r>
          <a:r>
            <a:rPr lang="de-DE" sz="2000" dirty="0" smtClean="0">
              <a:latin typeface="Calibri" pitchFamily="34" charset="0"/>
            </a:rPr>
            <a:t> („</a:t>
          </a:r>
          <a:r>
            <a:rPr lang="de-DE" sz="2000" dirty="0" err="1" smtClean="0">
              <a:latin typeface="Calibri" pitchFamily="34" charset="0"/>
            </a:rPr>
            <a:t>templates</a:t>
          </a:r>
          <a:r>
            <a:rPr lang="de-DE" sz="2000" dirty="0" smtClean="0">
              <a:latin typeface="Calibri" pitchFamily="34" charset="0"/>
            </a:rPr>
            <a:t>“)</a:t>
          </a:r>
          <a:endParaRPr lang="de-DE" sz="2000" dirty="0">
            <a:latin typeface="Calibri" pitchFamily="34" charset="0"/>
          </a:endParaRPr>
        </a:p>
      </dgm:t>
    </dgm:pt>
    <dgm:pt modelId="{60299435-B7F7-1B4D-81FA-E2A87FE79B8B}" type="parTrans" cxnId="{8E2D8FE9-285A-454A-9226-CA8DEFF947C0}">
      <dgm:prSet/>
      <dgm:spPr/>
      <dgm:t>
        <a:bodyPr/>
        <a:lstStyle/>
        <a:p>
          <a:endParaRPr lang="en-US"/>
        </a:p>
      </dgm:t>
    </dgm:pt>
    <dgm:pt modelId="{791829C5-B11B-7148-BB48-4611FB207F48}" type="sibTrans" cxnId="{8E2D8FE9-285A-454A-9226-CA8DEFF947C0}">
      <dgm:prSet/>
      <dgm:spPr/>
      <dgm:t>
        <a:bodyPr/>
        <a:lstStyle/>
        <a:p>
          <a:endParaRPr lang="en-US"/>
        </a:p>
      </dgm:t>
    </dgm:pt>
    <dgm:pt modelId="{38C00150-0CFB-0F49-98D5-AC05103C4024}">
      <dgm:prSet phldrT="[Text]" custT="1"/>
      <dgm:spPr/>
      <dgm:t>
        <a:bodyPr/>
        <a:lstStyle/>
        <a:p>
          <a:r>
            <a:rPr lang="de-DE" sz="2000" dirty="0" smtClean="0">
              <a:latin typeface="Calibri" pitchFamily="34" charset="0"/>
            </a:rPr>
            <a:t>Peer/Group </a:t>
          </a:r>
          <a:r>
            <a:rPr lang="de-DE" sz="2000" dirty="0" err="1" smtClean="0">
              <a:latin typeface="Calibri" pitchFamily="34" charset="0"/>
            </a:rPr>
            <a:t>learning</a:t>
          </a:r>
          <a:endParaRPr lang="de-DE" sz="2000" dirty="0">
            <a:latin typeface="Calibri" pitchFamily="34" charset="0"/>
          </a:endParaRPr>
        </a:p>
      </dgm:t>
    </dgm:pt>
    <dgm:pt modelId="{5DCC754C-7784-3E4A-9703-3743B890A8E3}" type="parTrans" cxnId="{6403E779-B710-F14F-A4A5-AD0289B46178}">
      <dgm:prSet/>
      <dgm:spPr/>
      <dgm:t>
        <a:bodyPr/>
        <a:lstStyle/>
        <a:p>
          <a:endParaRPr lang="en-US"/>
        </a:p>
      </dgm:t>
    </dgm:pt>
    <dgm:pt modelId="{1AD84B1E-6889-2249-BC55-C192EFEBD678}" type="sibTrans" cxnId="{6403E779-B710-F14F-A4A5-AD0289B46178}">
      <dgm:prSet/>
      <dgm:spPr/>
      <dgm:t>
        <a:bodyPr/>
        <a:lstStyle/>
        <a:p>
          <a:endParaRPr lang="en-US"/>
        </a:p>
      </dgm:t>
    </dgm:pt>
    <dgm:pt modelId="{6A84D724-0C92-1248-902D-73AC7F605303}">
      <dgm:prSet phldrT="[Text]" custT="1"/>
      <dgm:spPr/>
      <dgm:t>
        <a:bodyPr/>
        <a:lstStyle/>
        <a:p>
          <a:r>
            <a:rPr lang="de-DE" sz="2000" dirty="0" err="1" smtClean="0">
              <a:latin typeface="Calibri" pitchFamily="34" charset="0"/>
            </a:rPr>
            <a:t>Facilitate</a:t>
          </a:r>
          <a:r>
            <a:rPr lang="de-DE" sz="2000" dirty="0" smtClean="0">
              <a:latin typeface="Calibri" pitchFamily="34" charset="0"/>
            </a:rPr>
            <a:t> </a:t>
          </a:r>
          <a:r>
            <a:rPr lang="de-DE" sz="2000" dirty="0" err="1" smtClean="0">
              <a:latin typeface="Calibri" pitchFamily="34" charset="0"/>
            </a:rPr>
            <a:t>transfer</a:t>
          </a:r>
          <a:endParaRPr lang="de-DE" sz="2000" dirty="0">
            <a:latin typeface="Calibri" pitchFamily="34" charset="0"/>
          </a:endParaRPr>
        </a:p>
      </dgm:t>
    </dgm:pt>
    <dgm:pt modelId="{E4BE630A-B087-6F40-8AC0-66ED1127C37E}" type="parTrans" cxnId="{A665BE55-5DF0-7E49-BC39-6186F2F1705B}">
      <dgm:prSet/>
      <dgm:spPr/>
      <dgm:t>
        <a:bodyPr/>
        <a:lstStyle/>
        <a:p>
          <a:endParaRPr lang="en-US"/>
        </a:p>
      </dgm:t>
    </dgm:pt>
    <dgm:pt modelId="{6D3FD031-C608-CD4C-A6A0-21E339A269D3}" type="sibTrans" cxnId="{A665BE55-5DF0-7E49-BC39-6186F2F1705B}">
      <dgm:prSet/>
      <dgm:spPr/>
      <dgm:t>
        <a:bodyPr/>
        <a:lstStyle/>
        <a:p>
          <a:endParaRPr lang="en-US"/>
        </a:p>
      </dgm:t>
    </dgm:pt>
    <dgm:pt modelId="{4585C7B2-BCEA-FD43-94C6-8743C0623470}">
      <dgm:prSet phldrT="[Text]" custT="1"/>
      <dgm:spPr/>
      <dgm:t>
        <a:bodyPr/>
        <a:lstStyle/>
        <a:p>
          <a:r>
            <a:rPr lang="en-US" sz="2000" baseline="0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rPr>
            <a:t>set up and test general hypotheses</a:t>
          </a:r>
          <a:endParaRPr lang="en-US" sz="2000" baseline="0" dirty="0" smtClean="0">
            <a:latin typeface="Calibri" pitchFamily="34" charset="0"/>
            <a:ea typeface="ＭＳ Ｐゴシック" pitchFamily="34" charset="-128"/>
            <a:cs typeface="ＭＳ Ｐゴシック" pitchFamily="34" charset="-128"/>
          </a:endParaRPr>
        </a:p>
      </dgm:t>
    </dgm:pt>
    <dgm:pt modelId="{E9FAB9CD-F094-8749-9595-A457E91903A8}" type="parTrans" cxnId="{4484FF64-F5A1-F846-8CDD-A405EF6C85B0}">
      <dgm:prSet/>
      <dgm:spPr/>
      <dgm:t>
        <a:bodyPr/>
        <a:lstStyle/>
        <a:p>
          <a:endParaRPr lang="en-US"/>
        </a:p>
      </dgm:t>
    </dgm:pt>
    <dgm:pt modelId="{F0BE7D2B-907E-554B-9ECE-F14ECE3EB931}" type="sibTrans" cxnId="{4484FF64-F5A1-F846-8CDD-A405EF6C85B0}">
      <dgm:prSet/>
      <dgm:spPr/>
      <dgm:t>
        <a:bodyPr/>
        <a:lstStyle/>
        <a:p>
          <a:endParaRPr lang="en-US"/>
        </a:p>
      </dgm:t>
    </dgm:pt>
    <dgm:pt modelId="{B93B9FD6-933A-9F46-A25B-C38BDAD38DF0}">
      <dgm:prSet phldrT="[Text]" custT="1"/>
      <dgm:spPr/>
      <dgm:t>
        <a:bodyPr/>
        <a:lstStyle/>
        <a:p>
          <a:r>
            <a:rPr lang="en-US" sz="2000" dirty="0" smtClean="0">
              <a:latin typeface="Calibri" pitchFamily="34" charset="0"/>
            </a:rPr>
            <a:t>discover similarities across problem situations and subjects</a:t>
          </a:r>
          <a:endParaRPr lang="en-US" sz="2000" baseline="0" dirty="0" smtClean="0">
            <a:latin typeface="Calibri" pitchFamily="34" charset="0"/>
            <a:ea typeface="ＭＳ Ｐゴシック" pitchFamily="34" charset="-128"/>
            <a:cs typeface="ＭＳ Ｐゴシック" pitchFamily="34" charset="-128"/>
          </a:endParaRPr>
        </a:p>
      </dgm:t>
    </dgm:pt>
    <dgm:pt modelId="{B46CD52C-EBD6-F341-A034-AFF7312E02A5}" type="parTrans" cxnId="{915EF7D7-2282-1C48-ACC2-874DBDE67E18}">
      <dgm:prSet/>
      <dgm:spPr/>
      <dgm:t>
        <a:bodyPr/>
        <a:lstStyle/>
        <a:p>
          <a:endParaRPr lang="en-US"/>
        </a:p>
      </dgm:t>
    </dgm:pt>
    <dgm:pt modelId="{27D995E1-0157-2042-B026-B0019FC9BC04}" type="sibTrans" cxnId="{915EF7D7-2282-1C48-ACC2-874DBDE67E18}">
      <dgm:prSet/>
      <dgm:spPr/>
      <dgm:t>
        <a:bodyPr/>
        <a:lstStyle/>
        <a:p>
          <a:endParaRPr lang="en-US"/>
        </a:p>
      </dgm:t>
    </dgm:pt>
    <dgm:pt modelId="{6990BBC6-0069-4749-9C4D-AA8E9D6C664F}" type="pres">
      <dgm:prSet presAssocID="{A19F333D-7DF0-4B78-BF1C-E76A92CB33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960766-473D-4A5D-B274-56DA2FE75065}" type="pres">
      <dgm:prSet presAssocID="{2D5EA4FD-00CB-4F45-84CE-579DFDF19738}" presName="linNode" presStyleCnt="0"/>
      <dgm:spPr/>
    </dgm:pt>
    <dgm:pt modelId="{CE0981CA-C1AB-4A21-911A-B6A3B8A2A849}" type="pres">
      <dgm:prSet presAssocID="{2D5EA4FD-00CB-4F45-84CE-579DFDF19738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EAB02D3-5B1E-4CD1-BFF0-10EEEB89E5A9}" type="pres">
      <dgm:prSet presAssocID="{2D5EA4FD-00CB-4F45-84CE-579DFDF19738}" presName="descendantText" presStyleLbl="alignAccFollowNode1" presStyleIdx="0" presStyleCnt="1" custScaleY="11308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E2D8FE9-285A-454A-9226-CA8DEFF947C0}" srcId="{2D5EA4FD-00CB-4F45-84CE-579DFDF19738}" destId="{A3662DD0-1BE1-AC47-91A4-9B1FE0F1C87D}" srcOrd="4" destOrd="0" parTransId="{60299435-B7F7-1B4D-81FA-E2A87FE79B8B}" sibTransId="{791829C5-B11B-7148-BB48-4611FB207F48}"/>
    <dgm:cxn modelId="{B6569BA6-652E-2141-B1C6-1C2F0A540BA5}" type="presOf" srcId="{7B7C297D-D20D-6944-9300-7BC56311F082}" destId="{0EAB02D3-5B1E-4CD1-BFF0-10EEEB89E5A9}" srcOrd="0" destOrd="3" presId="urn:microsoft.com/office/officeart/2005/8/layout/vList5"/>
    <dgm:cxn modelId="{CCFD04FC-DCE1-EA4C-B0A5-40A68D040BA1}" srcId="{2D5EA4FD-00CB-4F45-84CE-579DFDF19738}" destId="{7B7C297D-D20D-6944-9300-7BC56311F082}" srcOrd="3" destOrd="0" parTransId="{706206E7-CAB8-B84B-A074-390197459137}" sibTransId="{23FD2382-C13E-334A-BD5A-0002FA53DF70}"/>
    <dgm:cxn modelId="{DCA5ABCD-FDFD-874F-808B-3CED3E5F1FEE}" type="presOf" srcId="{6A84D724-0C92-1248-902D-73AC7F605303}" destId="{0EAB02D3-5B1E-4CD1-BFF0-10EEEB89E5A9}" srcOrd="0" destOrd="5" presId="urn:microsoft.com/office/officeart/2005/8/layout/vList5"/>
    <dgm:cxn modelId="{6403E779-B710-F14F-A4A5-AD0289B46178}" srcId="{2D5EA4FD-00CB-4F45-84CE-579DFDF19738}" destId="{38C00150-0CFB-0F49-98D5-AC05103C4024}" srcOrd="6" destOrd="0" parTransId="{5DCC754C-7784-3E4A-9703-3743B890A8E3}" sibTransId="{1AD84B1E-6889-2249-BC55-C192EFEBD678}"/>
    <dgm:cxn modelId="{A665BE55-5DF0-7E49-BC39-6186F2F1705B}" srcId="{2D5EA4FD-00CB-4F45-84CE-579DFDF19738}" destId="{6A84D724-0C92-1248-902D-73AC7F605303}" srcOrd="5" destOrd="0" parTransId="{E4BE630A-B087-6F40-8AC0-66ED1127C37E}" sibTransId="{6D3FD031-C608-CD4C-A6A0-21E339A269D3}"/>
    <dgm:cxn modelId="{506664E2-DA38-2C4D-B07B-3671B750D859}" type="presOf" srcId="{B93B9FD6-933A-9F46-A25B-C38BDAD38DF0}" destId="{0EAB02D3-5B1E-4CD1-BFF0-10EEEB89E5A9}" srcOrd="0" destOrd="2" presId="urn:microsoft.com/office/officeart/2005/8/layout/vList5"/>
    <dgm:cxn modelId="{4ECBC2B1-B9DB-471A-B60E-2F42E913F718}" srcId="{A19F333D-7DF0-4B78-BF1C-E76A92CB33D0}" destId="{2D5EA4FD-00CB-4F45-84CE-579DFDF19738}" srcOrd="0" destOrd="0" parTransId="{D2940198-DD98-49FE-91D8-B811BC13D6FA}" sibTransId="{BD84F3EB-45C0-48AD-8D37-A2A4AB3804DB}"/>
    <dgm:cxn modelId="{4484FF64-F5A1-F846-8CDD-A405EF6C85B0}" srcId="{2D5EA4FD-00CB-4F45-84CE-579DFDF19738}" destId="{4585C7B2-BCEA-FD43-94C6-8743C0623470}" srcOrd="1" destOrd="0" parTransId="{E9FAB9CD-F094-8749-9595-A457E91903A8}" sibTransId="{F0BE7D2B-907E-554B-9ECE-F14ECE3EB931}"/>
    <dgm:cxn modelId="{40737181-6D46-D646-BEB8-794974F83A85}" type="presOf" srcId="{2D5EA4FD-00CB-4F45-84CE-579DFDF19738}" destId="{CE0981CA-C1AB-4A21-911A-B6A3B8A2A849}" srcOrd="0" destOrd="0" presId="urn:microsoft.com/office/officeart/2005/8/layout/vList5"/>
    <dgm:cxn modelId="{850AA821-49DA-4130-846D-FC32CB5322CD}" srcId="{2D5EA4FD-00CB-4F45-84CE-579DFDF19738}" destId="{7B098271-0058-4ED3-913B-3901DB201B10}" srcOrd="0" destOrd="0" parTransId="{A626861B-8F82-42C5-AE9F-F8B65F9E0283}" sibTransId="{7FC9ACE4-30CC-45D6-A38B-7524698FE04A}"/>
    <dgm:cxn modelId="{F37E7012-9BBA-1843-94DE-41E8EBF67489}" type="presOf" srcId="{7B098271-0058-4ED3-913B-3901DB201B10}" destId="{0EAB02D3-5B1E-4CD1-BFF0-10EEEB89E5A9}" srcOrd="0" destOrd="0" presId="urn:microsoft.com/office/officeart/2005/8/layout/vList5"/>
    <dgm:cxn modelId="{A67AD6CE-BA6A-D74F-B05F-A20EFADC9EDF}" type="presOf" srcId="{A3662DD0-1BE1-AC47-91A4-9B1FE0F1C87D}" destId="{0EAB02D3-5B1E-4CD1-BFF0-10EEEB89E5A9}" srcOrd="0" destOrd="4" presId="urn:microsoft.com/office/officeart/2005/8/layout/vList5"/>
    <dgm:cxn modelId="{A277813A-853C-4849-BBEE-D58463DAF8AA}" type="presOf" srcId="{38C00150-0CFB-0F49-98D5-AC05103C4024}" destId="{0EAB02D3-5B1E-4CD1-BFF0-10EEEB89E5A9}" srcOrd="0" destOrd="6" presId="urn:microsoft.com/office/officeart/2005/8/layout/vList5"/>
    <dgm:cxn modelId="{915EF7D7-2282-1C48-ACC2-874DBDE67E18}" srcId="{2D5EA4FD-00CB-4F45-84CE-579DFDF19738}" destId="{B93B9FD6-933A-9F46-A25B-C38BDAD38DF0}" srcOrd="2" destOrd="0" parTransId="{B46CD52C-EBD6-F341-A034-AFF7312E02A5}" sibTransId="{27D995E1-0157-2042-B026-B0019FC9BC04}"/>
    <dgm:cxn modelId="{BFBB568A-7EFF-404A-A253-C3B9F42C2466}" type="presOf" srcId="{4585C7B2-BCEA-FD43-94C6-8743C0623470}" destId="{0EAB02D3-5B1E-4CD1-BFF0-10EEEB89E5A9}" srcOrd="0" destOrd="1" presId="urn:microsoft.com/office/officeart/2005/8/layout/vList5"/>
    <dgm:cxn modelId="{31A7BB2C-4BEF-CB40-86C3-E9548AEF0ABA}" type="presOf" srcId="{A19F333D-7DF0-4B78-BF1C-E76A92CB33D0}" destId="{6990BBC6-0069-4749-9C4D-AA8E9D6C664F}" srcOrd="0" destOrd="0" presId="urn:microsoft.com/office/officeart/2005/8/layout/vList5"/>
    <dgm:cxn modelId="{DDFE9B70-50A4-E846-9A38-A5FCB79DF062}" type="presParOf" srcId="{6990BBC6-0069-4749-9C4D-AA8E9D6C664F}" destId="{D1960766-473D-4A5D-B274-56DA2FE75065}" srcOrd="0" destOrd="0" presId="urn:microsoft.com/office/officeart/2005/8/layout/vList5"/>
    <dgm:cxn modelId="{F58B7C2E-AE96-EB45-9C08-2FA9FE7CF0AA}" type="presParOf" srcId="{D1960766-473D-4A5D-B274-56DA2FE75065}" destId="{CE0981CA-C1AB-4A21-911A-B6A3B8A2A849}" srcOrd="0" destOrd="0" presId="urn:microsoft.com/office/officeart/2005/8/layout/vList5"/>
    <dgm:cxn modelId="{DC888BCC-3074-1844-865E-E9DC226F00F4}" type="presParOf" srcId="{D1960766-473D-4A5D-B274-56DA2FE75065}" destId="{0EAB02D3-5B1E-4CD1-BFF0-10EEEB89E5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AE579-228A-594B-BD94-0D7588CA69A2}">
      <dsp:nvSpPr>
        <dsp:cNvPr id="0" name=""/>
        <dsp:cNvSpPr/>
      </dsp:nvSpPr>
      <dsp:spPr>
        <a:xfrm>
          <a:off x="1387941" y="221017"/>
          <a:ext cx="2856228" cy="2856228"/>
        </a:xfrm>
        <a:prstGeom prst="pie">
          <a:avLst>
            <a:gd name="adj1" fmla="val 16200000"/>
            <a:gd name="adj2" fmla="val 1800000"/>
          </a:avLst>
        </a:prstGeom>
        <a:solidFill>
          <a:schemeClr val="bg1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>
              <a:solidFill>
                <a:srgbClr val="000000"/>
              </a:solidFill>
            </a:rPr>
            <a:t>Defining</a:t>
          </a:r>
          <a:endParaRPr lang="de-DE" sz="1600" b="1" kern="1200" dirty="0">
            <a:solidFill>
              <a:srgbClr val="000000"/>
            </a:solidFill>
          </a:endParaRPr>
        </a:p>
      </dsp:txBody>
      <dsp:txXfrm>
        <a:off x="2893242" y="826266"/>
        <a:ext cx="1020081" cy="850068"/>
      </dsp:txXfrm>
    </dsp:sp>
    <dsp:sp modelId="{F8B3A1F0-1C7E-5542-BB65-9657FF437C24}">
      <dsp:nvSpPr>
        <dsp:cNvPr id="0" name=""/>
        <dsp:cNvSpPr/>
      </dsp:nvSpPr>
      <dsp:spPr>
        <a:xfrm>
          <a:off x="1329117" y="323025"/>
          <a:ext cx="2856228" cy="2856228"/>
        </a:xfrm>
        <a:prstGeom prst="pie">
          <a:avLst>
            <a:gd name="adj1" fmla="val 1800000"/>
            <a:gd name="adj2" fmla="val 9000000"/>
          </a:avLst>
        </a:prstGeom>
        <a:solidFill>
          <a:schemeClr val="tx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>
              <a:solidFill>
                <a:schemeClr val="tx1"/>
              </a:solidFill>
            </a:rPr>
            <a:t>Searching</a:t>
          </a:r>
          <a:endParaRPr lang="de-DE" sz="1600" b="1" kern="1200" dirty="0">
            <a:solidFill>
              <a:schemeClr val="tx1"/>
            </a:solidFill>
          </a:endParaRPr>
        </a:p>
      </dsp:txBody>
      <dsp:txXfrm>
        <a:off x="2009171" y="2176174"/>
        <a:ext cx="1530122" cy="748059"/>
      </dsp:txXfrm>
    </dsp:sp>
    <dsp:sp modelId="{F320C149-1089-0F43-9AB8-E0AADBAEA996}">
      <dsp:nvSpPr>
        <dsp:cNvPr id="0" name=""/>
        <dsp:cNvSpPr/>
      </dsp:nvSpPr>
      <dsp:spPr>
        <a:xfrm>
          <a:off x="1270292" y="221017"/>
          <a:ext cx="2856228" cy="2856228"/>
        </a:xfrm>
        <a:prstGeom prst="pie">
          <a:avLst>
            <a:gd name="adj1" fmla="val 9000000"/>
            <a:gd name="adj2" fmla="val 16200000"/>
          </a:avLst>
        </a:prstGeom>
        <a:solidFill>
          <a:schemeClr val="tx2">
            <a:lumMod val="75000"/>
          </a:schemeClr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err="1" smtClean="0"/>
            <a:t>Application</a:t>
          </a:r>
          <a:endParaRPr lang="de-DE" sz="1600" b="1" kern="1200" dirty="0"/>
        </a:p>
      </dsp:txBody>
      <dsp:txXfrm>
        <a:off x="1601139" y="826266"/>
        <a:ext cx="1020081" cy="850068"/>
      </dsp:txXfrm>
    </dsp:sp>
    <dsp:sp modelId="{A4190771-AE61-8E4F-8932-33E60A648293}">
      <dsp:nvSpPr>
        <dsp:cNvPr id="0" name=""/>
        <dsp:cNvSpPr/>
      </dsp:nvSpPr>
      <dsp:spPr>
        <a:xfrm>
          <a:off x="1211363" y="44203"/>
          <a:ext cx="3209856" cy="320985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BC995C-7B3E-F14A-9E65-0B24935DEE87}">
      <dsp:nvSpPr>
        <dsp:cNvPr id="0" name=""/>
        <dsp:cNvSpPr/>
      </dsp:nvSpPr>
      <dsp:spPr>
        <a:xfrm>
          <a:off x="1152303" y="146031"/>
          <a:ext cx="3209856" cy="320985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5CAE1D-235E-C849-9ACA-C9F494D068EA}">
      <dsp:nvSpPr>
        <dsp:cNvPr id="0" name=""/>
        <dsp:cNvSpPr/>
      </dsp:nvSpPr>
      <dsp:spPr>
        <a:xfrm>
          <a:off x="1093242" y="44203"/>
          <a:ext cx="3209856" cy="320985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B02D3-5B1E-4CD1-BFF0-10EEEB89E5A9}">
      <dsp:nvSpPr>
        <dsp:cNvPr id="0" name=""/>
        <dsp:cNvSpPr/>
      </dsp:nvSpPr>
      <dsp:spPr>
        <a:xfrm rot="5400000">
          <a:off x="3585654" y="-572217"/>
          <a:ext cx="3507501" cy="50253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baseline="0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rPr>
            <a:t>deal with unexpected situations</a:t>
          </a:r>
          <a:endParaRPr lang="de-DE" sz="2000" kern="1200" dirty="0">
            <a:latin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baseline="0" dirty="0" smtClean="0">
              <a:latin typeface="Calibri" pitchFamily="34" charset="0"/>
              <a:ea typeface="ＭＳ Ｐゴシック" pitchFamily="34" charset="-128"/>
              <a:cs typeface="ＭＳ Ｐゴシック" pitchFamily="34" charset="-128"/>
            </a:rPr>
            <a:t>set up and test general hypotheses</a:t>
          </a:r>
          <a:endParaRPr lang="en-US" sz="2000" kern="1200" baseline="0" dirty="0" smtClean="0">
            <a:latin typeface="Calibri" pitchFamily="34" charset="0"/>
            <a:ea typeface="ＭＳ Ｐゴシック" pitchFamily="34" charset="-128"/>
            <a:cs typeface="ＭＳ Ｐゴシック" pitchFamily="34" charset="-12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alibri" pitchFamily="34" charset="0"/>
            </a:rPr>
            <a:t>discover similarities across problem situations and subjects</a:t>
          </a:r>
          <a:endParaRPr lang="en-US" sz="2000" kern="1200" baseline="0" dirty="0" smtClean="0">
            <a:latin typeface="Calibri" pitchFamily="34" charset="0"/>
            <a:ea typeface="ＭＳ Ｐゴシック" pitchFamily="34" charset="-128"/>
            <a:cs typeface="ＭＳ Ｐゴシック" pitchFamily="34" charset="-12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kern="1200" dirty="0" err="1" smtClean="0">
              <a:latin typeface="Calibri" pitchFamily="34" charset="0"/>
            </a:rPr>
            <a:t>Explicate</a:t>
          </a:r>
          <a:r>
            <a:rPr lang="de-DE" sz="2000" kern="1200" dirty="0" smtClean="0">
              <a:latin typeface="Calibri" pitchFamily="34" charset="0"/>
            </a:rPr>
            <a:t> </a:t>
          </a:r>
          <a:r>
            <a:rPr lang="de-DE" sz="2000" kern="1200" dirty="0" err="1" smtClean="0">
              <a:latin typeface="Calibri" pitchFamily="34" charset="0"/>
            </a:rPr>
            <a:t>relations</a:t>
          </a:r>
          <a:r>
            <a:rPr lang="de-DE" sz="2000" kern="1200" dirty="0" smtClean="0">
              <a:latin typeface="Calibri" pitchFamily="34" charset="0"/>
            </a:rPr>
            <a:t> to </a:t>
          </a:r>
          <a:r>
            <a:rPr lang="de-DE" sz="2000" kern="1200" dirty="0" err="1" smtClean="0">
              <a:latin typeface="Calibri" pitchFamily="34" charset="0"/>
            </a:rPr>
            <a:t>other</a:t>
          </a:r>
          <a:r>
            <a:rPr lang="de-DE" sz="2000" kern="1200" dirty="0" smtClean="0">
              <a:latin typeface="Calibri" pitchFamily="34" charset="0"/>
            </a:rPr>
            <a:t> </a:t>
          </a:r>
          <a:r>
            <a:rPr lang="de-DE" sz="2000" kern="1200" dirty="0" err="1" smtClean="0">
              <a:latin typeface="Calibri" pitchFamily="34" charset="0"/>
            </a:rPr>
            <a:t>problems</a:t>
          </a:r>
          <a:r>
            <a:rPr lang="de-DE" sz="2000" kern="1200" dirty="0" smtClean="0">
              <a:latin typeface="Calibri" pitchFamily="34" charset="0"/>
            </a:rPr>
            <a:t> (</a:t>
          </a:r>
          <a:r>
            <a:rPr lang="de-DE" sz="2000" kern="1200" dirty="0" err="1" smtClean="0">
              <a:latin typeface="Calibri" pitchFamily="34" charset="0"/>
            </a:rPr>
            <a:t>across</a:t>
          </a:r>
          <a:r>
            <a:rPr lang="de-DE" sz="2000" kern="1200" dirty="0" smtClean="0">
              <a:latin typeface="Calibri" pitchFamily="34" charset="0"/>
            </a:rPr>
            <a:t> </a:t>
          </a:r>
          <a:r>
            <a:rPr lang="de-DE" sz="2000" kern="1200" dirty="0" err="1" smtClean="0">
              <a:latin typeface="Calibri" pitchFamily="34" charset="0"/>
            </a:rPr>
            <a:t>domains</a:t>
          </a:r>
          <a:r>
            <a:rPr lang="de-DE" sz="2000" kern="1200" dirty="0" smtClean="0">
              <a:latin typeface="Calibri" pitchFamily="34" charset="0"/>
            </a:rPr>
            <a:t>)</a:t>
          </a:r>
          <a:endParaRPr lang="de-DE" sz="2000" kern="1200" dirty="0">
            <a:latin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kern="1200" dirty="0" smtClean="0">
              <a:latin typeface="Calibri" pitchFamily="34" charset="0"/>
            </a:rPr>
            <a:t>Help </a:t>
          </a:r>
          <a:r>
            <a:rPr lang="de-DE" sz="2000" kern="1200" dirty="0" err="1" smtClean="0">
              <a:latin typeface="Calibri" pitchFamily="34" charset="0"/>
            </a:rPr>
            <a:t>establish</a:t>
          </a:r>
          <a:r>
            <a:rPr lang="de-DE" sz="2000" kern="1200" dirty="0" smtClean="0">
              <a:latin typeface="Calibri" pitchFamily="34" charset="0"/>
            </a:rPr>
            <a:t> </a:t>
          </a:r>
          <a:r>
            <a:rPr lang="de-DE" sz="2000" kern="1200" dirty="0" err="1" smtClean="0">
              <a:latin typeface="Calibri" pitchFamily="34" charset="0"/>
            </a:rPr>
            <a:t>general</a:t>
          </a:r>
          <a:r>
            <a:rPr lang="de-DE" sz="2000" kern="1200" dirty="0" smtClean="0">
              <a:latin typeface="Calibri" pitchFamily="34" charset="0"/>
            </a:rPr>
            <a:t> mental </a:t>
          </a:r>
          <a:r>
            <a:rPr lang="de-DE" sz="2000" kern="1200" dirty="0" err="1" smtClean="0">
              <a:latin typeface="Calibri" pitchFamily="34" charset="0"/>
            </a:rPr>
            <a:t>representations</a:t>
          </a:r>
          <a:r>
            <a:rPr lang="de-DE" sz="2000" kern="1200" dirty="0" smtClean="0">
              <a:latin typeface="Calibri" pitchFamily="34" charset="0"/>
            </a:rPr>
            <a:t> („</a:t>
          </a:r>
          <a:r>
            <a:rPr lang="de-DE" sz="2000" kern="1200" dirty="0" err="1" smtClean="0">
              <a:latin typeface="Calibri" pitchFamily="34" charset="0"/>
            </a:rPr>
            <a:t>templates</a:t>
          </a:r>
          <a:r>
            <a:rPr lang="de-DE" sz="2000" kern="1200" dirty="0" smtClean="0">
              <a:latin typeface="Calibri" pitchFamily="34" charset="0"/>
            </a:rPr>
            <a:t>“)</a:t>
          </a:r>
          <a:endParaRPr lang="de-DE" sz="2000" kern="1200" dirty="0">
            <a:latin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kern="1200" dirty="0" err="1" smtClean="0">
              <a:latin typeface="Calibri" pitchFamily="34" charset="0"/>
            </a:rPr>
            <a:t>Facilitate</a:t>
          </a:r>
          <a:r>
            <a:rPr lang="de-DE" sz="2000" kern="1200" dirty="0" smtClean="0">
              <a:latin typeface="Calibri" pitchFamily="34" charset="0"/>
            </a:rPr>
            <a:t> </a:t>
          </a:r>
          <a:r>
            <a:rPr lang="de-DE" sz="2000" kern="1200" dirty="0" err="1" smtClean="0">
              <a:latin typeface="Calibri" pitchFamily="34" charset="0"/>
            </a:rPr>
            <a:t>transfer</a:t>
          </a:r>
          <a:endParaRPr lang="de-DE" sz="2000" kern="1200" dirty="0">
            <a:latin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kern="1200" dirty="0" smtClean="0">
              <a:latin typeface="Calibri" pitchFamily="34" charset="0"/>
            </a:rPr>
            <a:t>Peer/Group </a:t>
          </a:r>
          <a:r>
            <a:rPr lang="de-DE" sz="2000" kern="1200" dirty="0" err="1" smtClean="0">
              <a:latin typeface="Calibri" pitchFamily="34" charset="0"/>
            </a:rPr>
            <a:t>learning</a:t>
          </a:r>
          <a:endParaRPr lang="de-DE" sz="2000" kern="1200" dirty="0">
            <a:latin typeface="Calibri" pitchFamily="34" charset="0"/>
          </a:endParaRPr>
        </a:p>
      </dsp:txBody>
      <dsp:txXfrm rot="-5400000">
        <a:off x="2826744" y="357915"/>
        <a:ext cx="4854100" cy="3165057"/>
      </dsp:txXfrm>
    </dsp:sp>
    <dsp:sp modelId="{CE0981CA-C1AB-4A21-911A-B6A3B8A2A849}">
      <dsp:nvSpPr>
        <dsp:cNvPr id="0" name=""/>
        <dsp:cNvSpPr/>
      </dsp:nvSpPr>
      <dsp:spPr>
        <a:xfrm>
          <a:off x="0" y="1894"/>
          <a:ext cx="2826744" cy="3877097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/>
            <a:t>Help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smtClean="0"/>
            <a:t>students to…</a:t>
          </a:r>
          <a:endParaRPr lang="de-DE" sz="2800" kern="1200" dirty="0"/>
        </a:p>
      </dsp:txBody>
      <dsp:txXfrm>
        <a:off x="137990" y="139884"/>
        <a:ext cx="2550764" cy="3601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280" cy="4569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120" y="0"/>
            <a:ext cx="2972280" cy="4569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3EF8D-5570-448E-8CD0-C94F5C7EA912}" type="datetimeFigureOut">
              <a:rPr lang="en-GB" smtClean="0"/>
              <a:t>9/7/17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632"/>
            <a:ext cx="2972280" cy="4569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120" y="8685632"/>
            <a:ext cx="2972280" cy="4569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1B47-2F6F-4CDE-A7A1-7C12EE2F1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567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261A8-0398-364F-9E11-C0D1DE3DBDCD}" type="datetimeFigureOut">
              <a:rPr lang="de-DE" smtClean="0"/>
              <a:t>9/7/17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D4599-550B-E34B-860B-0F3D323C8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04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" baseline="0" dirty="0" smtClean="0">
                <a:ea typeface="ＭＳ Ｐゴシック" charset="0"/>
                <a:cs typeface="ＭＳ Ｐゴシック" charset="0"/>
              </a:rPr>
              <a:t>Shortly introduce myself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1700" baseline="0" dirty="0" smtClean="0">
                <a:ea typeface="ＭＳ Ｐゴシック" charset="0"/>
                <a:cs typeface="ＭＳ Ｐゴシック" charset="0"/>
              </a:rPr>
              <a:t>It is an </a:t>
            </a:r>
            <a:r>
              <a:rPr lang="en-GB" sz="1700" baseline="0" dirty="0" smtClean="0">
                <a:ea typeface="ＭＳ Ｐゴシック" charset="0"/>
                <a:cs typeface="ＭＳ Ｐゴシック" charset="0"/>
              </a:rPr>
              <a:t>honour </a:t>
            </a:r>
            <a:r>
              <a:rPr lang="en-GB" sz="1700" baseline="0" dirty="0" smtClean="0">
                <a:ea typeface="ＭＳ Ｐゴシック" charset="0"/>
                <a:cs typeface="ＭＳ Ｐゴシック" charset="0"/>
              </a:rPr>
              <a:t>to present here to </a:t>
            </a:r>
            <a:r>
              <a:rPr lang="en-GB" sz="1700" baseline="0" dirty="0" smtClean="0">
                <a:ea typeface="ＭＳ Ｐゴシック" charset="0"/>
                <a:cs typeface="ＭＳ Ｐゴシック" charset="0"/>
              </a:rPr>
              <a:t>you</a:t>
            </a:r>
            <a:endParaRPr lang="en-GB" sz="1700" baseline="0" dirty="0" smtClean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  <a:cs typeface="ＭＳ Ｐゴシック" pitchFamily="34" charset="-128"/>
              </a:rPr>
              <a:t>- Talk about hidden curricula</a:t>
            </a:r>
            <a:r>
              <a:rPr lang="en-US" baseline="0" dirty="0" smtClean="0">
                <a:ea typeface="ＭＳ Ｐゴシック" pitchFamily="34" charset="-128"/>
                <a:cs typeface="ＭＳ Ｐゴシック" pitchFamily="34" charset="-128"/>
              </a:rPr>
              <a:t> (primary, secondary, and tertiary education)</a:t>
            </a:r>
            <a:endParaRPr lang="en-US" dirty="0" smtClean="0"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GB" dirty="0" smtClean="0">
                <a:ea typeface="ＭＳ Ｐゴシック" pitchFamily="34" charset="-128"/>
                <a:cs typeface="ＭＳ Ｐゴシック" pitchFamily="34" charset="-128"/>
              </a:rPr>
              <a:t>Efforts needed to have a sustainable</a:t>
            </a:r>
            <a:r>
              <a:rPr lang="en-GB" baseline="0" dirty="0" smtClean="0">
                <a:ea typeface="ＭＳ Ｐゴシック" pitchFamily="34" charset="-128"/>
                <a:cs typeface="ＭＳ Ｐゴシック" pitchFamily="34" charset="-128"/>
              </a:rPr>
              <a:t> impact</a:t>
            </a:r>
            <a:endParaRPr lang="en-GB" dirty="0" smtClean="0"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28" y="4341522"/>
            <a:ext cx="5487013" cy="41160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4" tIns="47627" rIns="95254" bIns="47627"/>
          <a:lstStyle/>
          <a:p>
            <a:endParaRPr lang="en-GB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world is changing, and so are the</a:t>
            </a:r>
            <a:r>
              <a:rPr lang="en-US" baseline="0" dirty="0" smtClean="0"/>
              <a:t> skills that we need</a:t>
            </a:r>
          </a:p>
          <a:p>
            <a:r>
              <a:rPr lang="en-US" dirty="0" smtClean="0"/>
              <a:t>Paying </a:t>
            </a:r>
            <a:r>
              <a:rPr lang="en-US" dirty="0" smtClean="0"/>
              <a:t>attribute to the changes in the world…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FB754-0390-9A46-995B-E34DAEB6AB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56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baseline="0" dirty="0" smtClean="0">
                <a:ea typeface="ＭＳ Ｐゴシック" pitchFamily="34" charset="-128"/>
                <a:cs typeface="ＭＳ Ｐゴシック" pitchFamily="34" charset="-128"/>
              </a:rPr>
              <a:t>Problem solving has been considered important for a very long time</a:t>
            </a:r>
          </a:p>
          <a:p>
            <a:pPr eaLnBrk="1" hangingPunct="1"/>
            <a:r>
              <a:rPr lang="en-US" baseline="0" dirty="0" smtClean="0">
                <a:ea typeface="ＭＳ Ｐゴシック" pitchFamily="34" charset="-128"/>
                <a:cs typeface="ＭＳ Ｐゴシック" pitchFamily="34" charset="-128"/>
              </a:rPr>
              <a:t>In different ways and specific attributions…</a:t>
            </a:r>
          </a:p>
          <a:p>
            <a:pPr eaLnBrk="1" hangingPunct="1"/>
            <a:r>
              <a:rPr lang="en-US" baseline="0" dirty="0" smtClean="0">
                <a:ea typeface="ＭＳ Ｐゴシック" pitchFamily="34" charset="-128"/>
                <a:cs typeface="ＭＳ Ｐゴシック" pitchFamily="34" charset="-128"/>
              </a:rPr>
              <a:t>New concept in PIAAC cycle 2</a:t>
            </a:r>
            <a:endParaRPr lang="en-US" baseline="0" dirty="0" smtClean="0"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  <a:cs typeface="ＭＳ Ｐゴシック" pitchFamily="34" charset="-128"/>
              </a:rPr>
              <a:t>PIAAC is the adult version of PISA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  <a:cs typeface="ＭＳ Ｐゴシック" pitchFamily="34" charset="-128"/>
              </a:rPr>
              <a:t>PISA better known and more</a:t>
            </a:r>
            <a:r>
              <a:rPr lang="en-US" baseline="0" dirty="0" smtClean="0">
                <a:ea typeface="ＭＳ Ｐゴシック" pitchFamily="34" charset="-128"/>
                <a:cs typeface="ＭＳ Ｐゴシック" pitchFamily="34" charset="-128"/>
              </a:rPr>
              <a:t> widely distributed</a:t>
            </a:r>
            <a:endParaRPr lang="en-US" dirty="0" smtClean="0"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  <a:cs typeface="ＭＳ Ｐゴシック" pitchFamily="34" charset="-128"/>
              </a:rPr>
              <a:t>German slide, but you see here participating</a:t>
            </a:r>
            <a:r>
              <a:rPr lang="en-US" baseline="0" dirty="0" smtClean="0">
                <a:ea typeface="ＭＳ Ｐゴシック" pitchFamily="34" charset="-128"/>
                <a:cs typeface="ＭＳ Ｐゴシック" pitchFamily="34" charset="-128"/>
              </a:rPr>
              <a:t> countries in Cycle 1</a:t>
            </a:r>
            <a:endParaRPr lang="en-US" dirty="0" smtClean="0"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  <a:cs typeface="ＭＳ Ｐゴシック" pitchFamily="34" charset="-128"/>
              </a:rPr>
              <a:t>Talk about: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  <a:cs typeface="ＭＳ Ｐゴシック" pitchFamily="34" charset="-128"/>
              </a:rPr>
              <a:t>The stages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  <a:cs typeface="ＭＳ Ｐゴシック" pitchFamily="34" charset="-128"/>
              </a:rPr>
              <a:t>The processes</a:t>
            </a:r>
            <a:r>
              <a:rPr lang="en-US" baseline="0" dirty="0" smtClean="0">
                <a:ea typeface="ＭＳ Ｐゴシック" pitchFamily="34" charset="-128"/>
                <a:cs typeface="ＭＳ Ｐゴシック" pitchFamily="34" charset="-128"/>
              </a:rPr>
              <a:t> also Monitoring</a:t>
            </a:r>
            <a:endParaRPr lang="en-US" dirty="0" smtClean="0">
              <a:ea typeface="ＭＳ Ｐゴシック" pitchFamily="34" charset="-128"/>
              <a:cs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  <a:cs typeface="ＭＳ Ｐゴシック" pitchFamily="34" charset="-128"/>
              </a:rPr>
              <a:t>The internal</a:t>
            </a:r>
            <a:r>
              <a:rPr lang="en-US" baseline="0" dirty="0" smtClean="0">
                <a:ea typeface="ＭＳ Ｐゴシック" pitchFamily="34" charset="-128"/>
                <a:cs typeface="ＭＳ Ｐゴシック" pitchFamily="34" charset="-128"/>
              </a:rPr>
              <a:t> world, the external world, the interface</a:t>
            </a:r>
            <a:endParaRPr lang="en-US" dirty="0" smtClean="0"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97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1200" dirty="0" err="1" smtClean="0">
                <a:latin typeface="Calibri" pitchFamily="34" charset="0"/>
                <a:ea typeface="ＭＳ Ｐゴシック" pitchFamily="34" charset="-128"/>
              </a:rPr>
              <a:t>Interesting</a:t>
            </a:r>
            <a:r>
              <a:rPr lang="de-DE" sz="1200" baseline="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de-DE" sz="1200" baseline="0" dirty="0" err="1" smtClean="0">
                <a:latin typeface="Calibri" pitchFamily="34" charset="0"/>
                <a:ea typeface="ＭＳ Ｐゴシック" pitchFamily="34" charset="-128"/>
              </a:rPr>
              <a:t>results</a:t>
            </a:r>
            <a:r>
              <a:rPr lang="de-DE" sz="1200" baseline="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de-DE" sz="1200" baseline="0" dirty="0" err="1" smtClean="0">
                <a:latin typeface="Calibri" pitchFamily="34" charset="0"/>
                <a:ea typeface="ＭＳ Ｐゴシック" pitchFamily="34" charset="-128"/>
              </a:rPr>
              <a:t>from</a:t>
            </a:r>
            <a:r>
              <a:rPr lang="de-DE" sz="1200" baseline="0" dirty="0" smtClean="0">
                <a:latin typeface="Calibri" pitchFamily="34" charset="0"/>
                <a:ea typeface="ＭＳ Ｐゴシック" pitchFamily="34" charset="-128"/>
              </a:rPr>
              <a:t> problem </a:t>
            </a:r>
            <a:r>
              <a:rPr lang="de-DE" sz="1200" baseline="0" dirty="0" err="1" smtClean="0">
                <a:latin typeface="Calibri" pitchFamily="34" charset="0"/>
                <a:ea typeface="ＭＳ Ｐゴシック" pitchFamily="34" charset="-128"/>
              </a:rPr>
              <a:t>solving</a:t>
            </a:r>
            <a:r>
              <a:rPr lang="de-DE" sz="1200" baseline="0" dirty="0" smtClean="0">
                <a:latin typeface="Calibri" pitchFamily="34" charset="0"/>
                <a:ea typeface="ＭＳ Ｐゴシック" pitchFamily="34" charset="-128"/>
              </a:rPr>
              <a:t>: </a:t>
            </a:r>
            <a:r>
              <a:rPr lang="de-DE" sz="1200" baseline="0" dirty="0" err="1" smtClean="0">
                <a:latin typeface="Calibri" pitchFamily="34" charset="0"/>
                <a:ea typeface="ＭＳ Ｐゴシック" pitchFamily="34" charset="-128"/>
              </a:rPr>
              <a:t>under</a:t>
            </a:r>
            <a:r>
              <a:rPr lang="de-DE" sz="1200" baseline="0" dirty="0" smtClean="0">
                <a:latin typeface="Calibri" pitchFamily="34" charset="0"/>
                <a:ea typeface="ＭＳ Ｐゴシック" pitchFamily="34" charset="-128"/>
              </a:rPr>
              <a:t>- and </a:t>
            </a:r>
            <a:r>
              <a:rPr lang="de-DE" sz="1200" baseline="0" dirty="0" err="1" smtClean="0">
                <a:latin typeface="Calibri" pitchFamily="34" charset="0"/>
                <a:ea typeface="ＭＳ Ｐゴシック" pitchFamily="34" charset="-128"/>
              </a:rPr>
              <a:t>overperformers</a:t>
            </a:r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97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200" dirty="0" smtClean="0">
                <a:latin typeface="Calibri" pitchFamily="34" charset="0"/>
                <a:ea typeface="ＭＳ Ｐゴシック" pitchFamily="34" charset="-128"/>
              </a:rPr>
              <a:t>PS in 80% of the countries</a:t>
            </a:r>
            <a:r>
              <a:rPr lang="en-US" sz="1200" baseline="0" dirty="0" smtClean="0">
                <a:latin typeface="Calibri" pitchFamily="34" charset="0"/>
                <a:ea typeface="ＭＳ Ｐゴシック" pitchFamily="34" charset="-128"/>
              </a:rPr>
              <a:t> less strongly associated with SES compared to the other domains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200" baseline="0" dirty="0" smtClean="0">
                <a:latin typeface="Calibri" pitchFamily="34" charset="0"/>
                <a:ea typeface="ＭＳ Ｐゴシック" pitchFamily="34" charset="-128"/>
              </a:rPr>
              <a:t>Example of the USA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200" baseline="0" dirty="0" smtClean="0">
                <a:latin typeface="Calibri" pitchFamily="34" charset="0"/>
                <a:ea typeface="ＭＳ Ｐゴシック" pitchFamily="34" charset="-128"/>
              </a:rPr>
              <a:t>Almost 50% less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aseline="0" dirty="0" smtClean="0">
              <a:latin typeface="Calibri" pitchFamily="34" charset="0"/>
              <a:ea typeface="ＭＳ Ｐゴシック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aseline="0" dirty="0" smtClean="0">
              <a:latin typeface="Calibri" pitchFamily="34" charset="0"/>
              <a:ea typeface="ＭＳ Ｐゴシック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>
              <a:latin typeface="Calibri" pitchFamily="34" charset="0"/>
              <a:ea typeface="ＭＳ Ｐゴシック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Problemlösen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fast in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allen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Ländern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nicht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so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sehr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mit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SES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assoziiert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als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Performanz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in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anderen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Fächern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, so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auch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in USA!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Dieses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Ergebnis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gilt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für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mehr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als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80%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der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beteiligten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dirty="0" err="1" smtClean="0">
                <a:latin typeface="Calibri" pitchFamily="34" charset="0"/>
                <a:ea typeface="ＭＳ Ｐゴシック" pitchFamily="34" charset="-128"/>
              </a:rPr>
              <a:t>Länder</a:t>
            </a:r>
            <a:r>
              <a:rPr lang="en-US" sz="2400" dirty="0" smtClean="0"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pPr marL="342900" indent="-342900"/>
            <a:endParaRPr lang="en-US" dirty="0" smtClean="0">
              <a:latin typeface="Calibri" pitchFamily="34" charset="0"/>
              <a:ea typeface="ＭＳ Ｐゴシック" pitchFamily="34" charset="-128"/>
            </a:endParaRPr>
          </a:p>
          <a:p>
            <a:pPr marL="342900" indent="-342900"/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Detailliertere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Calibri" pitchFamily="34" charset="0"/>
                <a:ea typeface="ＭＳ Ｐゴシック" pitchFamily="34" charset="-128"/>
              </a:rPr>
              <a:t>Infos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:</a:t>
            </a:r>
          </a:p>
          <a:p>
            <a:pPr marL="342900" indent="-342900"/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In general, the strength of the association between performance and socio-economic status, measured as the percentage</a:t>
            </a:r>
          </a:p>
          <a:p>
            <a:pPr marL="342900" indent="-342900"/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of variation in performance explained by socio-economic disparities, is similar for mathematics (the OECD average</a:t>
            </a:r>
          </a:p>
          <a:p>
            <a:pPr marL="342900" indent="-342900"/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is 14.9%), reading (13.2%) and science (14.0%). Interestingly, Figure V.4.9a shows that this relationship is weaker</a:t>
            </a:r>
          </a:p>
          <a:p>
            <a:pPr marL="342900" indent="-342900"/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in problem solving than in the three other domains. Still, even in problem solving, about 10.6% of the variation in</a:t>
            </a:r>
          </a:p>
          <a:p>
            <a:pPr marL="342900" indent="-342900"/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performance can be explained by differences in socio-economic status; and on average, a one-unit increase in the ESCS</a:t>
            </a:r>
          </a:p>
          <a:p>
            <a:pPr marL="342900" indent="-342900"/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index is associated with a score difference of 35 points in problem solving (Table V.4.13).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 marL="342900" indent="-342900"/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As 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exceptions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 to 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this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pattern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, in 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the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Czech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Republic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 and 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Turkey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, as well as in 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partner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countries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/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economies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Brazil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, Malaysia,</a:t>
            </a:r>
          </a:p>
          <a:p>
            <a:pPr marL="342900" indent="-342900"/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the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Russian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Federation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Serbia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 and Shanghai‑China, 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the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impact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 of 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socio-economic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status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 on 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performance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is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 as 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strong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 in</a:t>
            </a:r>
          </a:p>
          <a:p>
            <a:pPr marL="342900" indent="-342900"/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problem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solving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 as in 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mathematics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. In no 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country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however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is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the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impact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 of 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socio-economic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status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stronger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 on 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problem</a:t>
            </a:r>
            <a:endParaRPr lang="de-DE" dirty="0" smtClean="0">
              <a:latin typeface="Calibri" pitchFamily="34" charset="0"/>
              <a:ea typeface="ＭＳ Ｐゴシック" pitchFamily="34" charset="-128"/>
            </a:endParaRPr>
          </a:p>
          <a:p>
            <a:pPr marL="342900" indent="-342900"/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solving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than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 on 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mathematics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performance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 (</a:t>
            </a:r>
            <a:r>
              <a:rPr lang="de-DE" dirty="0" err="1" smtClean="0">
                <a:latin typeface="Calibri" pitchFamily="34" charset="0"/>
                <a:ea typeface="ＭＳ Ｐゴシック" pitchFamily="34" charset="-128"/>
              </a:rPr>
              <a:t>Figure</a:t>
            </a:r>
            <a:r>
              <a:rPr lang="de-DE" dirty="0" smtClean="0">
                <a:latin typeface="Calibri" pitchFamily="34" charset="0"/>
                <a:ea typeface="ＭＳ Ｐゴシック" pitchFamily="34" charset="-128"/>
              </a:rPr>
              <a:t> V.4.9a and Table V.4.13).</a:t>
            </a:r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  <p:sp>
        <p:nvSpPr>
          <p:cNvPr id="4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484426" y="6408254"/>
            <a:ext cx="5558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F672B50-D675-D645-B904-82BE808D2E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28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평행 사변형 7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평행 사변형 8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278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평행 사변형 9"/>
          <p:cNvSpPr/>
          <p:nvPr/>
        </p:nvSpPr>
        <p:spPr>
          <a:xfrm>
            <a:off x="-532184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내용 개체 틀 27"/>
          <p:cNvSpPr>
            <a:spLocks noGrp="1"/>
          </p:cNvSpPr>
          <p:nvPr>
            <p:ph sz="quarter" idx="16"/>
          </p:nvPr>
        </p:nvSpPr>
        <p:spPr>
          <a:xfrm>
            <a:off x="468313" y="1125538"/>
            <a:ext cx="8135937" cy="5327650"/>
          </a:xfrm>
        </p:spPr>
        <p:txBody>
          <a:bodyPr/>
          <a:lstStyle>
            <a:lvl1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 dirty="0"/>
          </a:p>
        </p:txBody>
      </p:sp>
      <p:sp>
        <p:nvSpPr>
          <p:cNvPr id="30" name="슬라이드 번호 개체 틀 29"/>
          <p:cNvSpPr>
            <a:spLocks noGrp="1"/>
          </p:cNvSpPr>
          <p:nvPr>
            <p:ph type="sldNum" sz="quarter" idx="18"/>
          </p:nvPr>
        </p:nvSpPr>
        <p:spPr>
          <a:xfrm>
            <a:off x="0" y="188640"/>
            <a:ext cx="683568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F9270D24-46CB-4D0D-A4ED-A5BB87A875C6}" type="slidenum">
              <a:rPr lang="en-GB" smtClean="0"/>
              <a:pPr defTabSz="914400"/>
              <a:t>‹#›</a:t>
            </a:fld>
            <a:endParaRPr lang="en-GB"/>
          </a:p>
        </p:txBody>
      </p:sp>
      <p:sp>
        <p:nvSpPr>
          <p:cNvPr id="32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Autofit/>
          </a:bodyPr>
          <a:lstStyle>
            <a:lvl1pPr algn="l" latinLnBrk="0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8702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64904"/>
            <a:ext cx="9144000" cy="952500"/>
          </a:xfrm>
        </p:spPr>
        <p:txBody>
          <a:bodyPr/>
          <a:lstStyle>
            <a:lvl1pPr latinLnBrk="0"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내용 개체 틀 2"/>
          <p:cNvSpPr>
            <a:spLocks noGrp="1"/>
          </p:cNvSpPr>
          <p:nvPr>
            <p:ph sz="half" idx="10"/>
          </p:nvPr>
        </p:nvSpPr>
        <p:spPr>
          <a:xfrm>
            <a:off x="0" y="3573016"/>
            <a:ext cx="9144000" cy="128133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3237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xmlns:p14="http://schemas.microsoft.com/office/powerpoint/2010/main"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>
            <a:spLocks noGrp="1"/>
          </p:cNvSpPr>
          <p:nvPr>
            <p:ph sz="half" idx="1"/>
          </p:nvPr>
        </p:nvSpPr>
        <p:spPr>
          <a:xfrm>
            <a:off x="457200" y="866330"/>
            <a:ext cx="8075240" cy="128133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12" name="내용 개체 틀 2"/>
          <p:cNvSpPr>
            <a:spLocks noGrp="1"/>
          </p:cNvSpPr>
          <p:nvPr>
            <p:ph sz="half" idx="10" hasCustomPrompt="1"/>
          </p:nvPr>
        </p:nvSpPr>
        <p:spPr>
          <a:xfrm>
            <a:off x="457200" y="2378498"/>
            <a:ext cx="8075240" cy="1281335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altLang="ko-KR" dirty="0" smtClean="0"/>
              <a:t>Click to </a:t>
            </a:r>
            <a:r>
              <a:rPr lang="en-GB" altLang="ko-KR" dirty="0" err="1" smtClean="0"/>
              <a:t>editdfd</a:t>
            </a:r>
            <a:endParaRPr lang="ko-KR" altLang="en-US" dirty="0"/>
          </a:p>
        </p:txBody>
      </p:sp>
      <p:sp>
        <p:nvSpPr>
          <p:cNvPr id="13" name="내용 개체 틀 2"/>
          <p:cNvSpPr>
            <a:spLocks noGrp="1"/>
          </p:cNvSpPr>
          <p:nvPr>
            <p:ph sz="half" idx="11"/>
          </p:nvPr>
        </p:nvSpPr>
        <p:spPr>
          <a:xfrm>
            <a:off x="467544" y="3875857"/>
            <a:ext cx="8075240" cy="128133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14" name="내용 개체 틀 2"/>
          <p:cNvSpPr>
            <a:spLocks noGrp="1"/>
          </p:cNvSpPr>
          <p:nvPr>
            <p:ph sz="half" idx="12"/>
          </p:nvPr>
        </p:nvSpPr>
        <p:spPr>
          <a:xfrm>
            <a:off x="467544" y="5388025"/>
            <a:ext cx="8075240" cy="128133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17" name="슬라이드 번호 개체 틀 29"/>
          <p:cNvSpPr>
            <a:spLocks noGrp="1"/>
          </p:cNvSpPr>
          <p:nvPr>
            <p:ph type="sldNum" sz="quarter" idx="18"/>
          </p:nvPr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F9270D24-46CB-4D0D-A4ED-A5BB87A875C6}" type="slidenum">
              <a:rPr lang="en-GB" smtClean="0"/>
              <a:pPr defTabSz="9144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81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44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차트 개체 틀 7"/>
          <p:cNvSpPr>
            <a:spLocks noGrp="1"/>
          </p:cNvSpPr>
          <p:nvPr>
            <p:ph type="chart" sz="quarter" idx="10"/>
          </p:nvPr>
        </p:nvSpPr>
        <p:spPr>
          <a:xfrm>
            <a:off x="683568" y="1628800"/>
            <a:ext cx="7632700" cy="4679950"/>
          </a:xfrm>
        </p:spPr>
        <p:txBody>
          <a:bodyPr/>
          <a:lstStyle/>
          <a:p>
            <a:r>
              <a:rPr lang="en-US" altLang="ko-KR" smtClean="0"/>
              <a:t>Click icon to add chart</a:t>
            </a:r>
            <a:endParaRPr lang="ko-KR" altLang="en-US" dirty="0"/>
          </a:p>
        </p:txBody>
      </p:sp>
      <p:sp>
        <p:nvSpPr>
          <p:cNvPr id="9" name="평행 사변형 8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평행 사변형 9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278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평행 사변형 10"/>
          <p:cNvSpPr/>
          <p:nvPr/>
        </p:nvSpPr>
        <p:spPr>
          <a:xfrm>
            <a:off x="-532184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내용 개체 틀 14"/>
          <p:cNvSpPr>
            <a:spLocks noGrp="1"/>
          </p:cNvSpPr>
          <p:nvPr>
            <p:ph sz="quarter" idx="16" hasCustomPrompt="1"/>
          </p:nvPr>
        </p:nvSpPr>
        <p:spPr>
          <a:xfrm>
            <a:off x="7812360" y="188640"/>
            <a:ext cx="1007367" cy="360362"/>
          </a:xfrm>
        </p:spPr>
        <p:txBody>
          <a:bodyPr>
            <a:normAutofit/>
          </a:bodyPr>
          <a:lstStyle>
            <a:lvl1pPr>
              <a:buNone/>
              <a:defRPr sz="1100" b="0" baseline="0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Chart number</a:t>
            </a:r>
            <a:endParaRPr lang="ko-KR" altLang="en-US" dirty="0"/>
          </a:p>
        </p:txBody>
      </p:sp>
      <p:sp>
        <p:nvSpPr>
          <p:cNvPr id="16" name="슬라이드 번호 개체 틀 29"/>
          <p:cNvSpPr>
            <a:spLocks noGrp="1"/>
          </p:cNvSpPr>
          <p:nvPr>
            <p:ph type="sldNum" sz="quarter" idx="18"/>
          </p:nvPr>
        </p:nvSpPr>
        <p:spPr>
          <a:xfrm>
            <a:off x="0" y="188640"/>
            <a:ext cx="61156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F9270D24-46CB-4D0D-A4ED-A5BB87A875C6}" type="slidenum">
              <a:rPr lang="en-GB" smtClean="0"/>
              <a:pPr defTabSz="914400"/>
              <a:t>‹#›</a:t>
            </a:fld>
            <a:endParaRPr lang="en-GB"/>
          </a:p>
        </p:txBody>
      </p:sp>
      <p:sp>
        <p:nvSpPr>
          <p:cNvPr id="17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Autofit/>
          </a:bodyPr>
          <a:lstStyle>
            <a:lvl1pPr algn="l" latinLnBrk="0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5572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사용자 지정 레이아웃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평행 사변형 5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평행 사변형 6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278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평행 사변형 7"/>
          <p:cNvSpPr/>
          <p:nvPr/>
        </p:nvSpPr>
        <p:spPr>
          <a:xfrm>
            <a:off x="-532184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내용 개체 틀 12"/>
          <p:cNvSpPr>
            <a:spLocks noGrp="1"/>
          </p:cNvSpPr>
          <p:nvPr>
            <p:ph sz="quarter" idx="10"/>
          </p:nvPr>
        </p:nvSpPr>
        <p:spPr>
          <a:xfrm>
            <a:off x="395288" y="1268760"/>
            <a:ext cx="8353425" cy="5184428"/>
          </a:xfrm>
        </p:spPr>
        <p:txBody>
          <a:bodyPr/>
          <a:lstStyle>
            <a:lvl1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 dirty="0"/>
          </a:p>
        </p:txBody>
      </p:sp>
      <p:sp>
        <p:nvSpPr>
          <p:cNvPr id="14" name="슬라이드 번호 개체 틀 29"/>
          <p:cNvSpPr>
            <a:spLocks noGrp="1"/>
          </p:cNvSpPr>
          <p:nvPr>
            <p:ph type="sldNum" sz="quarter" idx="18"/>
          </p:nvPr>
        </p:nvSpPr>
        <p:spPr>
          <a:xfrm>
            <a:off x="0" y="188640"/>
            <a:ext cx="61156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F9270D24-46CB-4D0D-A4ED-A5BB87A875C6}" type="slidenum">
              <a:rPr lang="en-GB" smtClean="0"/>
              <a:pPr defTabSz="914400"/>
              <a:t>‹#›</a:t>
            </a:fld>
            <a:endParaRPr lang="en-GB"/>
          </a:p>
        </p:txBody>
      </p:sp>
      <p:sp>
        <p:nvSpPr>
          <p:cNvPr id="15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Autofit/>
          </a:bodyPr>
          <a:lstStyle>
            <a:lvl1pPr algn="l" latinLnBrk="0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86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>
            <a:lvl1pPr marL="342900" indent="-342900" latinLnBrk="0">
              <a:buFont typeface="Courier New" panose="02070309020205020404" pitchFamily="49" charset="0"/>
              <a:buChar char="o"/>
              <a:defRPr sz="2800">
                <a:latin typeface="Calibri" panose="020F0502020204030204" pitchFamily="34" charset="0"/>
              </a:defRPr>
            </a:lvl1pPr>
            <a:lvl2pPr latinLnBrk="0">
              <a:defRPr sz="240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defRPr>
            </a:lvl2pPr>
            <a:lvl3pPr latinLnBrk="0">
              <a:defRPr sz="200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</a:defRPr>
            </a:lvl3pPr>
            <a:lvl4pPr latinLnBrk="0">
              <a:defRPr sz="1800">
                <a:latin typeface="Calibri" panose="020F0502020204030204" pitchFamily="34" charset="0"/>
              </a:defRPr>
            </a:lvl4pPr>
            <a:lvl5pPr latinLnBrk="0">
              <a:defRPr sz="18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평행 사변형 8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평행 사변형 9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278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평행 사변형 10"/>
          <p:cNvSpPr/>
          <p:nvPr/>
        </p:nvSpPr>
        <p:spPr>
          <a:xfrm>
            <a:off x="-532184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내용 개체 틀 14"/>
          <p:cNvSpPr>
            <a:spLocks noGrp="1"/>
          </p:cNvSpPr>
          <p:nvPr>
            <p:ph sz="quarter" idx="16" hasCustomPrompt="1"/>
          </p:nvPr>
        </p:nvSpPr>
        <p:spPr>
          <a:xfrm>
            <a:off x="7812360" y="188640"/>
            <a:ext cx="1007367" cy="360362"/>
          </a:xfrm>
        </p:spPr>
        <p:txBody>
          <a:bodyPr>
            <a:normAutofit/>
          </a:bodyPr>
          <a:lstStyle>
            <a:lvl1pPr>
              <a:buNone/>
              <a:defRPr sz="1100" b="0" baseline="0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Chart number</a:t>
            </a:r>
            <a:endParaRPr lang="ko-KR" altLang="en-US" dirty="0"/>
          </a:p>
        </p:txBody>
      </p:sp>
      <p:sp>
        <p:nvSpPr>
          <p:cNvPr id="8" name="슬라이드 번호 개체 틀 29"/>
          <p:cNvSpPr>
            <a:spLocks noGrp="1"/>
          </p:cNvSpPr>
          <p:nvPr>
            <p:ph type="sldNum" sz="quarter" idx="18"/>
          </p:nvPr>
        </p:nvSpPr>
        <p:spPr>
          <a:xfrm>
            <a:off x="0" y="188640"/>
            <a:ext cx="683568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F9270D24-46CB-4D0D-A4ED-A5BB87A875C6}" type="slidenum">
              <a:rPr lang="en-GB" smtClean="0"/>
              <a:pPr defTabSz="914400"/>
              <a:t>‹#›</a:t>
            </a:fld>
            <a:endParaRPr lang="en-GB"/>
          </a:p>
        </p:txBody>
      </p:sp>
      <p:sp>
        <p:nvSpPr>
          <p:cNvPr id="9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Autofit/>
          </a:bodyPr>
          <a:lstStyle>
            <a:lvl1pPr algn="l" latinLnBrk="0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681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3" presetClass="entr" presetSubtype="27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3" presetClass="entr" presetSubtype="27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3" presetClass="entr" presetSubtype="27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3" presetClass="entr" presetSubtype="27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3" presetClass="entr" presetSubtype="27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93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72B50-D675-D645-B904-82BE808D2E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44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88" y="1412875"/>
            <a:ext cx="7594600" cy="927100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BD2A7-9159-4AFE-986E-91D61651680A}" type="datetimeFigureOut">
              <a:rPr lang="de-DE">
                <a:solidFill>
                  <a:prstClr val="black"/>
                </a:solidFill>
              </a:rPr>
              <a:pPr>
                <a:defRPr/>
              </a:pPr>
              <a:t>9/7/17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672B50-D675-D645-B904-82BE808D2E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98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72B50-D675-D645-B904-82BE808D2E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254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D5BC3-285A-654E-AFBE-D81485F723B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8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33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7594600" cy="1143000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8388350" y="6381750"/>
            <a:ext cx="514350" cy="365125"/>
          </a:xfrm>
        </p:spPr>
        <p:txBody>
          <a:bodyPr anchor="t"/>
          <a:lstStyle>
            <a:lvl1pPr>
              <a:defRPr/>
            </a:lvl1pPr>
          </a:lstStyle>
          <a:p>
            <a:fld id="{1F672B50-D675-D645-B904-82BE808D2E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58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 userDrawn="1"/>
        </p:nvSpPr>
        <p:spPr bwMode="auto">
          <a:xfrm>
            <a:off x="8686800" y="65532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67E0119E-6181-3349-8391-577921AD3BA5}" type="slidenum">
              <a:rPr lang="de-DE" sz="1200" i="0" smtClean="0">
                <a:solidFill>
                  <a:srgbClr val="FFFFFF"/>
                </a:solidFill>
                <a:latin typeface="Goudy Old Style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de-DE" sz="1200" i="0" smtClean="0">
              <a:solidFill>
                <a:srgbClr val="FFFFFF"/>
              </a:solidFill>
              <a:latin typeface="Goudy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37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88" y="1412875"/>
            <a:ext cx="7594600" cy="927100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BD2A7-9159-4AFE-986E-91D61651680A}" type="datetimeFigureOut">
              <a:rPr lang="de-DE"/>
              <a:pPr>
                <a:defRPr/>
              </a:pPr>
              <a:t>9/7/17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484426" y="6408254"/>
            <a:ext cx="5558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F672B50-D675-D645-B904-82BE808D2E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64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D5BC3-285A-654E-AFBE-D81485F723B2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549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484426" y="6408254"/>
            <a:ext cx="5558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F672B50-D675-D645-B904-82BE808D2E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0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7594600" cy="1143000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8388350" y="6381750"/>
            <a:ext cx="514350" cy="365125"/>
          </a:xfrm>
        </p:spPr>
        <p:txBody>
          <a:bodyPr anchor="t"/>
          <a:lstStyle>
            <a:lvl1pPr>
              <a:defRPr/>
            </a:lvl1pPr>
          </a:lstStyle>
          <a:p>
            <a:fld id="{1F672B50-D675-D645-B904-82BE808D2E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727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 userDrawn="1"/>
        </p:nvSpPr>
        <p:spPr bwMode="auto">
          <a:xfrm>
            <a:off x="8686800" y="65532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67E0119E-6181-3349-8391-577921AD3BA5}" type="slidenum">
              <a:rPr lang="de-DE" sz="1200" i="0" smtClean="0">
                <a:solidFill>
                  <a:srgbClr val="FFFFFF"/>
                </a:solidFill>
                <a:latin typeface="Goudy Old Style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de-DE" sz="1200" i="0" smtClean="0">
              <a:solidFill>
                <a:srgbClr val="FFFFFF"/>
              </a:solidFill>
              <a:latin typeface="Goudy Old Style" charset="0"/>
            </a:endParaRPr>
          </a:p>
        </p:txBody>
      </p:sp>
      <p:sp>
        <p:nvSpPr>
          <p:cNvPr id="3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484426" y="6408254"/>
            <a:ext cx="5558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F672B50-D675-D645-B904-82BE808D2E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56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484426" y="6408254"/>
            <a:ext cx="5558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F672B50-D675-D645-B904-82BE808D2E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733463" y="5625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9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hanskys\Desktop\EDU\pisa presentation\usb files\GettyImages_145629557.jpg"/>
          <p:cNvPicPr>
            <a:picLocks noChangeAspect="1" noChangeArrowheads="1"/>
          </p:cNvPicPr>
          <p:nvPr/>
        </p:nvPicPr>
        <p:blipFill>
          <a:blip r:embed="rId2" cstate="print"/>
          <a:srcRect b="9658"/>
          <a:stretch>
            <a:fillRect/>
          </a:stretch>
        </p:blipFill>
        <p:spPr bwMode="auto">
          <a:xfrm>
            <a:off x="3270470" y="4581128"/>
            <a:ext cx="3783670" cy="2276872"/>
          </a:xfrm>
          <a:prstGeom prst="rect">
            <a:avLst/>
          </a:prstGeom>
          <a:noFill/>
        </p:spPr>
      </p:pic>
      <p:sp>
        <p:nvSpPr>
          <p:cNvPr id="8" name="Rectangle 40"/>
          <p:cNvSpPr/>
          <p:nvPr/>
        </p:nvSpPr>
        <p:spPr>
          <a:xfrm rot="16200000">
            <a:off x="2519772" y="5481228"/>
            <a:ext cx="2232248" cy="576064"/>
          </a:xfrm>
          <a:prstGeom prst="rect">
            <a:avLst/>
          </a:prstGeom>
          <a:gradFill flip="none" rotWithShape="1">
            <a:gsLst>
              <a:gs pos="0">
                <a:srgbClr val="7F7F7F"/>
              </a:gs>
              <a:gs pos="58000">
                <a:srgbClr val="D25F26">
                  <a:alpha val="35000"/>
                </a:srgbClr>
              </a:gs>
              <a:gs pos="100000">
                <a:srgbClr val="278D99">
                  <a:tint val="23500"/>
                  <a:satMod val="160000"/>
                  <a:alpha val="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0"/>
          <p:cNvSpPr/>
          <p:nvPr/>
        </p:nvSpPr>
        <p:spPr>
          <a:xfrm rot="16200000">
            <a:off x="1619672" y="5157192"/>
            <a:ext cx="2232248" cy="1224136"/>
          </a:xfrm>
          <a:prstGeom prst="rect">
            <a:avLst/>
          </a:prstGeom>
          <a:solidFill>
            <a:srgbClr val="7F7C8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C:\Users\hanskys\Desktop\EDU\pisa presentation\usb files\Reading_shutterstock_124410865_pisa.jpg"/>
          <p:cNvPicPr>
            <a:picLocks noChangeAspect="1" noChangeArrowheads="1"/>
          </p:cNvPicPr>
          <p:nvPr/>
        </p:nvPicPr>
        <p:blipFill>
          <a:blip r:embed="rId3" cstate="print"/>
          <a:srcRect b="17033"/>
          <a:stretch>
            <a:fillRect/>
          </a:stretch>
        </p:blipFill>
        <p:spPr bwMode="auto">
          <a:xfrm>
            <a:off x="4211791" y="2348880"/>
            <a:ext cx="4032617" cy="2232248"/>
          </a:xfrm>
          <a:prstGeom prst="rect">
            <a:avLst/>
          </a:prstGeom>
          <a:noFill/>
        </p:spPr>
      </p:pic>
      <p:sp>
        <p:nvSpPr>
          <p:cNvPr id="11" name="Rectangle 40"/>
          <p:cNvSpPr/>
          <p:nvPr/>
        </p:nvSpPr>
        <p:spPr>
          <a:xfrm rot="16200000">
            <a:off x="3959932" y="3176971"/>
            <a:ext cx="2232248" cy="576064"/>
          </a:xfrm>
          <a:prstGeom prst="rect">
            <a:avLst/>
          </a:prstGeom>
          <a:gradFill flip="none" rotWithShape="1">
            <a:gsLst>
              <a:gs pos="0">
                <a:srgbClr val="D25F26"/>
              </a:gs>
              <a:gs pos="58000">
                <a:srgbClr val="D25F26">
                  <a:alpha val="35000"/>
                </a:srgbClr>
              </a:gs>
              <a:gs pos="100000">
                <a:srgbClr val="278D99">
                  <a:tint val="23500"/>
                  <a:satMod val="160000"/>
                  <a:alpha val="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0"/>
          <p:cNvSpPr/>
          <p:nvPr/>
        </p:nvSpPr>
        <p:spPr>
          <a:xfrm rot="16200000">
            <a:off x="3059832" y="2852936"/>
            <a:ext cx="2232248" cy="1224136"/>
          </a:xfrm>
          <a:prstGeom prst="rect">
            <a:avLst/>
          </a:prstGeom>
          <a:solidFill>
            <a:srgbClr val="D25F2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5" descr="C:\Users\hanskys\Desktop\EDU\pisa presentation\usb files\Science_42-20531161.jpg"/>
          <p:cNvPicPr>
            <a:picLocks noChangeAspect="1" noChangeArrowheads="1"/>
          </p:cNvPicPr>
          <p:nvPr/>
        </p:nvPicPr>
        <p:blipFill>
          <a:blip r:embed="rId4" cstate="print"/>
          <a:srcRect b="11745"/>
          <a:stretch>
            <a:fillRect/>
          </a:stretch>
        </p:blipFill>
        <p:spPr bwMode="auto">
          <a:xfrm flipH="1">
            <a:off x="6479704" y="0"/>
            <a:ext cx="2664296" cy="2351382"/>
          </a:xfrm>
          <a:prstGeom prst="rect">
            <a:avLst/>
          </a:prstGeom>
          <a:noFill/>
        </p:spPr>
      </p:pic>
      <p:sp>
        <p:nvSpPr>
          <p:cNvPr id="14" name="Rectangle 40"/>
          <p:cNvSpPr/>
          <p:nvPr/>
        </p:nvSpPr>
        <p:spPr>
          <a:xfrm rot="16200000">
            <a:off x="5845832" y="814400"/>
            <a:ext cx="2348880" cy="720080"/>
          </a:xfrm>
          <a:prstGeom prst="rect">
            <a:avLst/>
          </a:prstGeom>
          <a:gradFill flip="none" rotWithShape="1">
            <a:gsLst>
              <a:gs pos="0">
                <a:srgbClr val="C4B83E"/>
              </a:gs>
              <a:gs pos="58000">
                <a:srgbClr val="D25F26">
                  <a:alpha val="35000"/>
                </a:srgbClr>
              </a:gs>
              <a:gs pos="100000">
                <a:srgbClr val="278D99">
                  <a:tint val="23500"/>
                  <a:satMod val="160000"/>
                  <a:alpha val="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40"/>
          <p:cNvSpPr/>
          <p:nvPr/>
        </p:nvSpPr>
        <p:spPr>
          <a:xfrm rot="16200000">
            <a:off x="4765712" y="454360"/>
            <a:ext cx="2348880" cy="1440160"/>
          </a:xfrm>
          <a:prstGeom prst="rect">
            <a:avLst/>
          </a:prstGeom>
          <a:solidFill>
            <a:srgbClr val="C4B8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7"/>
          <p:cNvSpPr/>
          <p:nvPr/>
        </p:nvSpPr>
        <p:spPr>
          <a:xfrm rot="10800000">
            <a:off x="2" y="0"/>
            <a:ext cx="2444995" cy="6830616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0"/>
          <p:cNvSpPr/>
          <p:nvPr/>
        </p:nvSpPr>
        <p:spPr>
          <a:xfrm>
            <a:off x="2339752" y="0"/>
            <a:ext cx="844062" cy="91440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6"/>
          <p:cNvSpPr/>
          <p:nvPr/>
        </p:nvSpPr>
        <p:spPr>
          <a:xfrm>
            <a:off x="317989" y="1988840"/>
            <a:ext cx="458635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OECD EMPLOYER BRAND</a:t>
            </a:r>
            <a:endParaRPr lang="en-US" sz="3600" i="1" kern="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en-US" sz="2800" i="1" kern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Playbook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</a:br>
            <a:endParaRPr lang="en-US" sz="36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직각 삼각형 18"/>
          <p:cNvSpPr/>
          <p:nvPr/>
        </p:nvSpPr>
        <p:spPr>
          <a:xfrm rot="5400000">
            <a:off x="-2046361" y="2046361"/>
            <a:ext cx="10824961" cy="6732239"/>
          </a:xfrm>
          <a:prstGeom prst="rtTriangle">
            <a:avLst/>
          </a:prstGeom>
          <a:solidFill>
            <a:srgbClr val="278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499991" y="3518775"/>
            <a:ext cx="3240361" cy="1062353"/>
            <a:chOff x="265" y="1303"/>
            <a:chExt cx="5228" cy="1714"/>
          </a:xfrm>
          <a:solidFill>
            <a:srgbClr val="FFFFFF">
              <a:alpha val="50196"/>
            </a:srgbClr>
          </a:solidFill>
        </p:grpSpPr>
        <p:sp>
          <p:nvSpPr>
            <p:cNvPr id="22" name="Freeform 5"/>
            <p:cNvSpPr>
              <a:spLocks noEditPoints="1"/>
            </p:cNvSpPr>
            <p:nvPr/>
          </p:nvSpPr>
          <p:spPr bwMode="auto">
            <a:xfrm>
              <a:off x="265" y="1341"/>
              <a:ext cx="1263" cy="1643"/>
            </a:xfrm>
            <a:custGeom>
              <a:avLst/>
              <a:gdLst>
                <a:gd name="T0" fmla="*/ 534 w 534"/>
                <a:gd name="T1" fmla="*/ 171 h 693"/>
                <a:gd name="T2" fmla="*/ 513 w 534"/>
                <a:gd name="T3" fmla="*/ 267 h 693"/>
                <a:gd name="T4" fmla="*/ 454 w 534"/>
                <a:gd name="T5" fmla="*/ 336 h 693"/>
                <a:gd name="T6" fmla="*/ 372 w 534"/>
                <a:gd name="T7" fmla="*/ 376 h 693"/>
                <a:gd name="T8" fmla="*/ 278 w 534"/>
                <a:gd name="T9" fmla="*/ 389 h 693"/>
                <a:gd name="T10" fmla="*/ 200 w 534"/>
                <a:gd name="T11" fmla="*/ 389 h 693"/>
                <a:gd name="T12" fmla="*/ 200 w 534"/>
                <a:gd name="T13" fmla="*/ 598 h 693"/>
                <a:gd name="T14" fmla="*/ 206 w 534"/>
                <a:gd name="T15" fmla="*/ 628 h 693"/>
                <a:gd name="T16" fmla="*/ 229 w 534"/>
                <a:gd name="T17" fmla="*/ 648 h 693"/>
                <a:gd name="T18" fmla="*/ 260 w 534"/>
                <a:gd name="T19" fmla="*/ 655 h 693"/>
                <a:gd name="T20" fmla="*/ 301 w 534"/>
                <a:gd name="T21" fmla="*/ 658 h 693"/>
                <a:gd name="T22" fmla="*/ 301 w 534"/>
                <a:gd name="T23" fmla="*/ 693 h 693"/>
                <a:gd name="T24" fmla="*/ 4 w 534"/>
                <a:gd name="T25" fmla="*/ 693 h 693"/>
                <a:gd name="T26" fmla="*/ 4 w 534"/>
                <a:gd name="T27" fmla="*/ 658 h 693"/>
                <a:gd name="T28" fmla="*/ 37 w 534"/>
                <a:gd name="T29" fmla="*/ 655 h 693"/>
                <a:gd name="T30" fmla="*/ 68 w 534"/>
                <a:gd name="T31" fmla="*/ 648 h 693"/>
                <a:gd name="T32" fmla="*/ 90 w 534"/>
                <a:gd name="T33" fmla="*/ 630 h 693"/>
                <a:gd name="T34" fmla="*/ 96 w 534"/>
                <a:gd name="T35" fmla="*/ 598 h 693"/>
                <a:gd name="T36" fmla="*/ 96 w 534"/>
                <a:gd name="T37" fmla="*/ 98 h 693"/>
                <a:gd name="T38" fmla="*/ 91 w 534"/>
                <a:gd name="T39" fmla="*/ 68 h 693"/>
                <a:gd name="T40" fmla="*/ 68 w 534"/>
                <a:gd name="T41" fmla="*/ 47 h 693"/>
                <a:gd name="T42" fmla="*/ 32 w 534"/>
                <a:gd name="T43" fmla="*/ 38 h 693"/>
                <a:gd name="T44" fmla="*/ 0 w 534"/>
                <a:gd name="T45" fmla="*/ 35 h 693"/>
                <a:gd name="T46" fmla="*/ 0 w 534"/>
                <a:gd name="T47" fmla="*/ 0 h 693"/>
                <a:gd name="T48" fmla="*/ 317 w 534"/>
                <a:gd name="T49" fmla="*/ 0 h 693"/>
                <a:gd name="T50" fmla="*/ 474 w 534"/>
                <a:gd name="T51" fmla="*/ 46 h 693"/>
                <a:gd name="T52" fmla="*/ 534 w 534"/>
                <a:gd name="T53" fmla="*/ 171 h 693"/>
                <a:gd name="T54" fmla="*/ 385 w 534"/>
                <a:gd name="T55" fmla="*/ 289 h 693"/>
                <a:gd name="T56" fmla="*/ 407 w 534"/>
                <a:gd name="T57" fmla="*/ 240 h 693"/>
                <a:gd name="T58" fmla="*/ 413 w 534"/>
                <a:gd name="T59" fmla="*/ 195 h 693"/>
                <a:gd name="T60" fmla="*/ 406 w 534"/>
                <a:gd name="T61" fmla="*/ 139 h 693"/>
                <a:gd name="T62" fmla="*/ 383 w 534"/>
                <a:gd name="T63" fmla="*/ 88 h 693"/>
                <a:gd name="T64" fmla="*/ 338 w 534"/>
                <a:gd name="T65" fmla="*/ 53 h 693"/>
                <a:gd name="T66" fmla="*/ 269 w 534"/>
                <a:gd name="T67" fmla="*/ 40 h 693"/>
                <a:gd name="T68" fmla="*/ 200 w 534"/>
                <a:gd name="T69" fmla="*/ 40 h 693"/>
                <a:gd name="T70" fmla="*/ 200 w 534"/>
                <a:gd name="T71" fmla="*/ 346 h 693"/>
                <a:gd name="T72" fmla="*/ 250 w 534"/>
                <a:gd name="T73" fmla="*/ 346 h 693"/>
                <a:gd name="T74" fmla="*/ 336 w 534"/>
                <a:gd name="T75" fmla="*/ 330 h 693"/>
                <a:gd name="T76" fmla="*/ 385 w 534"/>
                <a:gd name="T77" fmla="*/ 28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4" h="693">
                  <a:moveTo>
                    <a:pt x="534" y="171"/>
                  </a:moveTo>
                  <a:cubicBezTo>
                    <a:pt x="534" y="207"/>
                    <a:pt x="527" y="239"/>
                    <a:pt x="513" y="267"/>
                  </a:cubicBezTo>
                  <a:cubicBezTo>
                    <a:pt x="498" y="295"/>
                    <a:pt x="479" y="318"/>
                    <a:pt x="454" y="336"/>
                  </a:cubicBezTo>
                  <a:cubicBezTo>
                    <a:pt x="429" y="354"/>
                    <a:pt x="402" y="367"/>
                    <a:pt x="372" y="376"/>
                  </a:cubicBezTo>
                  <a:cubicBezTo>
                    <a:pt x="343" y="384"/>
                    <a:pt x="311" y="389"/>
                    <a:pt x="278" y="389"/>
                  </a:cubicBezTo>
                  <a:cubicBezTo>
                    <a:pt x="200" y="389"/>
                    <a:pt x="200" y="389"/>
                    <a:pt x="200" y="389"/>
                  </a:cubicBezTo>
                  <a:cubicBezTo>
                    <a:pt x="200" y="598"/>
                    <a:pt x="200" y="598"/>
                    <a:pt x="200" y="598"/>
                  </a:cubicBezTo>
                  <a:cubicBezTo>
                    <a:pt x="200" y="610"/>
                    <a:pt x="202" y="620"/>
                    <a:pt x="206" y="628"/>
                  </a:cubicBezTo>
                  <a:cubicBezTo>
                    <a:pt x="210" y="637"/>
                    <a:pt x="217" y="644"/>
                    <a:pt x="229" y="648"/>
                  </a:cubicBezTo>
                  <a:cubicBezTo>
                    <a:pt x="235" y="651"/>
                    <a:pt x="245" y="653"/>
                    <a:pt x="260" y="655"/>
                  </a:cubicBezTo>
                  <a:cubicBezTo>
                    <a:pt x="275" y="657"/>
                    <a:pt x="289" y="658"/>
                    <a:pt x="301" y="658"/>
                  </a:cubicBezTo>
                  <a:cubicBezTo>
                    <a:pt x="301" y="693"/>
                    <a:pt x="301" y="693"/>
                    <a:pt x="301" y="693"/>
                  </a:cubicBezTo>
                  <a:cubicBezTo>
                    <a:pt x="4" y="693"/>
                    <a:pt x="4" y="693"/>
                    <a:pt x="4" y="693"/>
                  </a:cubicBezTo>
                  <a:cubicBezTo>
                    <a:pt x="4" y="658"/>
                    <a:pt x="4" y="658"/>
                    <a:pt x="4" y="658"/>
                  </a:cubicBezTo>
                  <a:cubicBezTo>
                    <a:pt x="11" y="657"/>
                    <a:pt x="23" y="656"/>
                    <a:pt x="37" y="655"/>
                  </a:cubicBezTo>
                  <a:cubicBezTo>
                    <a:pt x="52" y="653"/>
                    <a:pt x="63" y="651"/>
                    <a:pt x="68" y="648"/>
                  </a:cubicBezTo>
                  <a:cubicBezTo>
                    <a:pt x="78" y="644"/>
                    <a:pt x="85" y="638"/>
                    <a:pt x="90" y="630"/>
                  </a:cubicBezTo>
                  <a:cubicBezTo>
                    <a:pt x="94" y="622"/>
                    <a:pt x="96" y="611"/>
                    <a:pt x="96" y="598"/>
                  </a:cubicBezTo>
                  <a:cubicBezTo>
                    <a:pt x="96" y="98"/>
                    <a:pt x="96" y="98"/>
                    <a:pt x="96" y="98"/>
                  </a:cubicBezTo>
                  <a:cubicBezTo>
                    <a:pt x="96" y="87"/>
                    <a:pt x="95" y="77"/>
                    <a:pt x="91" y="68"/>
                  </a:cubicBezTo>
                  <a:cubicBezTo>
                    <a:pt x="88" y="59"/>
                    <a:pt x="81" y="52"/>
                    <a:pt x="68" y="47"/>
                  </a:cubicBezTo>
                  <a:cubicBezTo>
                    <a:pt x="56" y="43"/>
                    <a:pt x="44" y="40"/>
                    <a:pt x="32" y="38"/>
                  </a:cubicBezTo>
                  <a:cubicBezTo>
                    <a:pt x="19" y="36"/>
                    <a:pt x="9" y="35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81" y="0"/>
                    <a:pt x="433" y="15"/>
                    <a:pt x="474" y="46"/>
                  </a:cubicBezTo>
                  <a:cubicBezTo>
                    <a:pt x="514" y="78"/>
                    <a:pt x="534" y="119"/>
                    <a:pt x="534" y="171"/>
                  </a:cubicBezTo>
                  <a:close/>
                  <a:moveTo>
                    <a:pt x="385" y="289"/>
                  </a:moveTo>
                  <a:cubicBezTo>
                    <a:pt x="396" y="273"/>
                    <a:pt x="404" y="257"/>
                    <a:pt x="407" y="240"/>
                  </a:cubicBezTo>
                  <a:cubicBezTo>
                    <a:pt x="411" y="224"/>
                    <a:pt x="413" y="208"/>
                    <a:pt x="413" y="195"/>
                  </a:cubicBezTo>
                  <a:cubicBezTo>
                    <a:pt x="413" y="177"/>
                    <a:pt x="411" y="158"/>
                    <a:pt x="406" y="139"/>
                  </a:cubicBezTo>
                  <a:cubicBezTo>
                    <a:pt x="402" y="119"/>
                    <a:pt x="394" y="103"/>
                    <a:pt x="383" y="88"/>
                  </a:cubicBezTo>
                  <a:cubicBezTo>
                    <a:pt x="372" y="73"/>
                    <a:pt x="357" y="61"/>
                    <a:pt x="338" y="53"/>
                  </a:cubicBezTo>
                  <a:cubicBezTo>
                    <a:pt x="320" y="44"/>
                    <a:pt x="297" y="40"/>
                    <a:pt x="269" y="40"/>
                  </a:cubicBezTo>
                  <a:cubicBezTo>
                    <a:pt x="200" y="40"/>
                    <a:pt x="200" y="40"/>
                    <a:pt x="200" y="40"/>
                  </a:cubicBezTo>
                  <a:cubicBezTo>
                    <a:pt x="200" y="346"/>
                    <a:pt x="200" y="346"/>
                    <a:pt x="200" y="346"/>
                  </a:cubicBezTo>
                  <a:cubicBezTo>
                    <a:pt x="250" y="346"/>
                    <a:pt x="250" y="346"/>
                    <a:pt x="250" y="346"/>
                  </a:cubicBezTo>
                  <a:cubicBezTo>
                    <a:pt x="285" y="346"/>
                    <a:pt x="314" y="341"/>
                    <a:pt x="336" y="330"/>
                  </a:cubicBezTo>
                  <a:cubicBezTo>
                    <a:pt x="358" y="319"/>
                    <a:pt x="374" y="305"/>
                    <a:pt x="385" y="2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1694" y="1341"/>
              <a:ext cx="738" cy="1643"/>
            </a:xfrm>
            <a:custGeom>
              <a:avLst/>
              <a:gdLst>
                <a:gd name="T0" fmla="*/ 312 w 312"/>
                <a:gd name="T1" fmla="*/ 693 h 693"/>
                <a:gd name="T2" fmla="*/ 0 w 312"/>
                <a:gd name="T3" fmla="*/ 693 h 693"/>
                <a:gd name="T4" fmla="*/ 0 w 312"/>
                <a:gd name="T5" fmla="*/ 658 h 693"/>
                <a:gd name="T6" fmla="*/ 38 w 312"/>
                <a:gd name="T7" fmla="*/ 655 h 693"/>
                <a:gd name="T8" fmla="*/ 73 w 312"/>
                <a:gd name="T9" fmla="*/ 649 h 693"/>
                <a:gd name="T10" fmla="*/ 97 w 312"/>
                <a:gd name="T11" fmla="*/ 632 h 693"/>
                <a:gd name="T12" fmla="*/ 104 w 312"/>
                <a:gd name="T13" fmla="*/ 601 h 693"/>
                <a:gd name="T14" fmla="*/ 104 w 312"/>
                <a:gd name="T15" fmla="*/ 99 h 693"/>
                <a:gd name="T16" fmla="*/ 99 w 312"/>
                <a:gd name="T17" fmla="*/ 71 h 693"/>
                <a:gd name="T18" fmla="*/ 73 w 312"/>
                <a:gd name="T19" fmla="*/ 52 h 693"/>
                <a:gd name="T20" fmla="*/ 36 w 312"/>
                <a:gd name="T21" fmla="*/ 41 h 693"/>
                <a:gd name="T22" fmla="*/ 0 w 312"/>
                <a:gd name="T23" fmla="*/ 35 h 693"/>
                <a:gd name="T24" fmla="*/ 0 w 312"/>
                <a:gd name="T25" fmla="*/ 0 h 693"/>
                <a:gd name="T26" fmla="*/ 312 w 312"/>
                <a:gd name="T27" fmla="*/ 0 h 693"/>
                <a:gd name="T28" fmla="*/ 312 w 312"/>
                <a:gd name="T29" fmla="*/ 35 h 693"/>
                <a:gd name="T30" fmla="*/ 276 w 312"/>
                <a:gd name="T31" fmla="*/ 38 h 693"/>
                <a:gd name="T32" fmla="*/ 239 w 312"/>
                <a:gd name="T33" fmla="*/ 46 h 693"/>
                <a:gd name="T34" fmla="*/ 214 w 312"/>
                <a:gd name="T35" fmla="*/ 65 h 693"/>
                <a:gd name="T36" fmla="*/ 208 w 312"/>
                <a:gd name="T37" fmla="*/ 95 h 693"/>
                <a:gd name="T38" fmla="*/ 208 w 312"/>
                <a:gd name="T39" fmla="*/ 596 h 693"/>
                <a:gd name="T40" fmla="*/ 215 w 312"/>
                <a:gd name="T41" fmla="*/ 625 h 693"/>
                <a:gd name="T42" fmla="*/ 239 w 312"/>
                <a:gd name="T43" fmla="*/ 644 h 693"/>
                <a:gd name="T44" fmla="*/ 273 w 312"/>
                <a:gd name="T45" fmla="*/ 653 h 693"/>
                <a:gd name="T46" fmla="*/ 312 w 312"/>
                <a:gd name="T47" fmla="*/ 658 h 693"/>
                <a:gd name="T48" fmla="*/ 312 w 312"/>
                <a:gd name="T49" fmla="*/ 693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2" h="693">
                  <a:moveTo>
                    <a:pt x="312" y="693"/>
                  </a:moveTo>
                  <a:cubicBezTo>
                    <a:pt x="0" y="693"/>
                    <a:pt x="0" y="693"/>
                    <a:pt x="0" y="693"/>
                  </a:cubicBezTo>
                  <a:cubicBezTo>
                    <a:pt x="0" y="658"/>
                    <a:pt x="0" y="658"/>
                    <a:pt x="0" y="658"/>
                  </a:cubicBezTo>
                  <a:cubicBezTo>
                    <a:pt x="9" y="657"/>
                    <a:pt x="22" y="656"/>
                    <a:pt x="38" y="655"/>
                  </a:cubicBezTo>
                  <a:cubicBezTo>
                    <a:pt x="55" y="654"/>
                    <a:pt x="67" y="652"/>
                    <a:pt x="73" y="649"/>
                  </a:cubicBezTo>
                  <a:cubicBezTo>
                    <a:pt x="84" y="645"/>
                    <a:pt x="92" y="639"/>
                    <a:pt x="97" y="632"/>
                  </a:cubicBezTo>
                  <a:cubicBezTo>
                    <a:pt x="102" y="625"/>
                    <a:pt x="104" y="614"/>
                    <a:pt x="104" y="601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04" y="88"/>
                    <a:pt x="102" y="79"/>
                    <a:pt x="99" y="71"/>
                  </a:cubicBezTo>
                  <a:cubicBezTo>
                    <a:pt x="95" y="63"/>
                    <a:pt x="87" y="57"/>
                    <a:pt x="73" y="52"/>
                  </a:cubicBezTo>
                  <a:cubicBezTo>
                    <a:pt x="64" y="48"/>
                    <a:pt x="51" y="44"/>
                    <a:pt x="36" y="41"/>
                  </a:cubicBezTo>
                  <a:cubicBezTo>
                    <a:pt x="22" y="37"/>
                    <a:pt x="10" y="35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2" y="35"/>
                    <a:pt x="312" y="35"/>
                    <a:pt x="312" y="35"/>
                  </a:cubicBezTo>
                  <a:cubicBezTo>
                    <a:pt x="302" y="35"/>
                    <a:pt x="290" y="36"/>
                    <a:pt x="276" y="38"/>
                  </a:cubicBezTo>
                  <a:cubicBezTo>
                    <a:pt x="262" y="40"/>
                    <a:pt x="250" y="43"/>
                    <a:pt x="239" y="46"/>
                  </a:cubicBezTo>
                  <a:cubicBezTo>
                    <a:pt x="227" y="50"/>
                    <a:pt x="219" y="56"/>
                    <a:pt x="214" y="65"/>
                  </a:cubicBezTo>
                  <a:cubicBezTo>
                    <a:pt x="210" y="74"/>
                    <a:pt x="208" y="84"/>
                    <a:pt x="208" y="95"/>
                  </a:cubicBezTo>
                  <a:cubicBezTo>
                    <a:pt x="208" y="596"/>
                    <a:pt x="208" y="596"/>
                    <a:pt x="208" y="596"/>
                  </a:cubicBezTo>
                  <a:cubicBezTo>
                    <a:pt x="208" y="607"/>
                    <a:pt x="210" y="616"/>
                    <a:pt x="215" y="625"/>
                  </a:cubicBezTo>
                  <a:cubicBezTo>
                    <a:pt x="220" y="633"/>
                    <a:pt x="228" y="639"/>
                    <a:pt x="239" y="644"/>
                  </a:cubicBezTo>
                  <a:cubicBezTo>
                    <a:pt x="246" y="647"/>
                    <a:pt x="257" y="650"/>
                    <a:pt x="273" y="653"/>
                  </a:cubicBezTo>
                  <a:cubicBezTo>
                    <a:pt x="288" y="656"/>
                    <a:pt x="301" y="658"/>
                    <a:pt x="312" y="658"/>
                  </a:cubicBezTo>
                  <a:lnTo>
                    <a:pt x="312" y="6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2633" y="1303"/>
              <a:ext cx="1126" cy="1714"/>
            </a:xfrm>
            <a:custGeom>
              <a:avLst/>
              <a:gdLst>
                <a:gd name="T0" fmla="*/ 433 w 476"/>
                <a:gd name="T1" fmla="*/ 391 h 723"/>
                <a:gd name="T2" fmla="*/ 466 w 476"/>
                <a:gd name="T3" fmla="*/ 444 h 723"/>
                <a:gd name="T4" fmla="*/ 476 w 476"/>
                <a:gd name="T5" fmla="*/ 512 h 723"/>
                <a:gd name="T6" fmla="*/ 408 w 476"/>
                <a:gd name="T7" fmla="*/ 663 h 723"/>
                <a:gd name="T8" fmla="*/ 240 w 476"/>
                <a:gd name="T9" fmla="*/ 723 h 723"/>
                <a:gd name="T10" fmla="*/ 147 w 476"/>
                <a:gd name="T11" fmla="*/ 708 h 723"/>
                <a:gd name="T12" fmla="*/ 67 w 476"/>
                <a:gd name="T13" fmla="*/ 674 h 723"/>
                <a:gd name="T14" fmla="*/ 46 w 476"/>
                <a:gd name="T15" fmla="*/ 709 h 723"/>
                <a:gd name="T16" fmla="*/ 7 w 476"/>
                <a:gd name="T17" fmla="*/ 709 h 723"/>
                <a:gd name="T18" fmla="*/ 0 w 476"/>
                <a:gd name="T19" fmla="*/ 472 h 723"/>
                <a:gd name="T20" fmla="*/ 40 w 476"/>
                <a:gd name="T21" fmla="*/ 472 h 723"/>
                <a:gd name="T22" fmla="*/ 68 w 476"/>
                <a:gd name="T23" fmla="*/ 551 h 723"/>
                <a:gd name="T24" fmla="*/ 111 w 476"/>
                <a:gd name="T25" fmla="*/ 617 h 723"/>
                <a:gd name="T26" fmla="*/ 171 w 476"/>
                <a:gd name="T27" fmla="*/ 663 h 723"/>
                <a:gd name="T28" fmla="*/ 250 w 476"/>
                <a:gd name="T29" fmla="*/ 680 h 723"/>
                <a:gd name="T30" fmla="*/ 308 w 476"/>
                <a:gd name="T31" fmla="*/ 672 h 723"/>
                <a:gd name="T32" fmla="*/ 349 w 476"/>
                <a:gd name="T33" fmla="*/ 647 h 723"/>
                <a:gd name="T34" fmla="*/ 372 w 476"/>
                <a:gd name="T35" fmla="*/ 609 h 723"/>
                <a:gd name="T36" fmla="*/ 380 w 476"/>
                <a:gd name="T37" fmla="*/ 559 h 723"/>
                <a:gd name="T38" fmla="*/ 357 w 476"/>
                <a:gd name="T39" fmla="*/ 481 h 723"/>
                <a:gd name="T40" fmla="*/ 287 w 476"/>
                <a:gd name="T41" fmla="*/ 427 h 723"/>
                <a:gd name="T42" fmla="*/ 214 w 476"/>
                <a:gd name="T43" fmla="*/ 399 h 723"/>
                <a:gd name="T44" fmla="*/ 143 w 476"/>
                <a:gd name="T45" fmla="*/ 370 h 723"/>
                <a:gd name="T46" fmla="*/ 52 w 476"/>
                <a:gd name="T47" fmla="*/ 301 h 723"/>
                <a:gd name="T48" fmla="*/ 20 w 476"/>
                <a:gd name="T49" fmla="*/ 189 h 723"/>
                <a:gd name="T50" fmla="*/ 36 w 476"/>
                <a:gd name="T51" fmla="*/ 115 h 723"/>
                <a:gd name="T52" fmla="*/ 82 w 476"/>
                <a:gd name="T53" fmla="*/ 54 h 723"/>
                <a:gd name="T54" fmla="*/ 149 w 476"/>
                <a:gd name="T55" fmla="*/ 15 h 723"/>
                <a:gd name="T56" fmla="*/ 229 w 476"/>
                <a:gd name="T57" fmla="*/ 0 h 723"/>
                <a:gd name="T58" fmla="*/ 315 w 476"/>
                <a:gd name="T59" fmla="*/ 15 h 723"/>
                <a:gd name="T60" fmla="*/ 384 w 476"/>
                <a:gd name="T61" fmla="*/ 49 h 723"/>
                <a:gd name="T62" fmla="*/ 404 w 476"/>
                <a:gd name="T63" fmla="*/ 16 h 723"/>
                <a:gd name="T64" fmla="*/ 443 w 476"/>
                <a:gd name="T65" fmla="*/ 16 h 723"/>
                <a:gd name="T66" fmla="*/ 447 w 476"/>
                <a:gd name="T67" fmla="*/ 246 h 723"/>
                <a:gd name="T68" fmla="*/ 407 w 476"/>
                <a:gd name="T69" fmla="*/ 246 h 723"/>
                <a:gd name="T70" fmla="*/ 383 w 476"/>
                <a:gd name="T71" fmla="*/ 170 h 723"/>
                <a:gd name="T72" fmla="*/ 348 w 476"/>
                <a:gd name="T73" fmla="*/ 105 h 723"/>
                <a:gd name="T74" fmla="*/ 297 w 476"/>
                <a:gd name="T75" fmla="*/ 60 h 723"/>
                <a:gd name="T76" fmla="*/ 223 w 476"/>
                <a:gd name="T77" fmla="*/ 43 h 723"/>
                <a:gd name="T78" fmla="*/ 144 w 476"/>
                <a:gd name="T79" fmla="*/ 72 h 723"/>
                <a:gd name="T80" fmla="*/ 111 w 476"/>
                <a:gd name="T81" fmla="*/ 145 h 723"/>
                <a:gd name="T82" fmla="*/ 132 w 476"/>
                <a:gd name="T83" fmla="*/ 220 h 723"/>
                <a:gd name="T84" fmla="*/ 193 w 476"/>
                <a:gd name="T85" fmla="*/ 268 h 723"/>
                <a:gd name="T86" fmla="*/ 263 w 476"/>
                <a:gd name="T87" fmla="*/ 298 h 723"/>
                <a:gd name="T88" fmla="*/ 330 w 476"/>
                <a:gd name="T89" fmla="*/ 324 h 723"/>
                <a:gd name="T90" fmla="*/ 386 w 476"/>
                <a:gd name="T91" fmla="*/ 353 h 723"/>
                <a:gd name="T92" fmla="*/ 433 w 476"/>
                <a:gd name="T93" fmla="*/ 39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76" h="723">
                  <a:moveTo>
                    <a:pt x="433" y="391"/>
                  </a:moveTo>
                  <a:cubicBezTo>
                    <a:pt x="448" y="407"/>
                    <a:pt x="459" y="425"/>
                    <a:pt x="466" y="444"/>
                  </a:cubicBezTo>
                  <a:cubicBezTo>
                    <a:pt x="473" y="464"/>
                    <a:pt x="476" y="486"/>
                    <a:pt x="476" y="512"/>
                  </a:cubicBezTo>
                  <a:cubicBezTo>
                    <a:pt x="476" y="573"/>
                    <a:pt x="454" y="624"/>
                    <a:pt x="408" y="663"/>
                  </a:cubicBezTo>
                  <a:cubicBezTo>
                    <a:pt x="363" y="703"/>
                    <a:pt x="307" y="723"/>
                    <a:pt x="240" y="723"/>
                  </a:cubicBezTo>
                  <a:cubicBezTo>
                    <a:pt x="209" y="723"/>
                    <a:pt x="178" y="718"/>
                    <a:pt x="147" y="708"/>
                  </a:cubicBezTo>
                  <a:cubicBezTo>
                    <a:pt x="116" y="699"/>
                    <a:pt x="89" y="687"/>
                    <a:pt x="67" y="674"/>
                  </a:cubicBezTo>
                  <a:cubicBezTo>
                    <a:pt x="46" y="709"/>
                    <a:pt x="46" y="709"/>
                    <a:pt x="46" y="709"/>
                  </a:cubicBezTo>
                  <a:cubicBezTo>
                    <a:pt x="7" y="709"/>
                    <a:pt x="7" y="709"/>
                    <a:pt x="7" y="709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40" y="472"/>
                    <a:pt x="40" y="472"/>
                    <a:pt x="40" y="472"/>
                  </a:cubicBezTo>
                  <a:cubicBezTo>
                    <a:pt x="48" y="501"/>
                    <a:pt x="57" y="528"/>
                    <a:pt x="68" y="551"/>
                  </a:cubicBezTo>
                  <a:cubicBezTo>
                    <a:pt x="79" y="575"/>
                    <a:pt x="94" y="597"/>
                    <a:pt x="111" y="617"/>
                  </a:cubicBezTo>
                  <a:cubicBezTo>
                    <a:pt x="128" y="637"/>
                    <a:pt x="148" y="652"/>
                    <a:pt x="171" y="663"/>
                  </a:cubicBezTo>
                  <a:cubicBezTo>
                    <a:pt x="193" y="675"/>
                    <a:pt x="220" y="680"/>
                    <a:pt x="250" y="680"/>
                  </a:cubicBezTo>
                  <a:cubicBezTo>
                    <a:pt x="272" y="680"/>
                    <a:pt x="292" y="677"/>
                    <a:pt x="308" y="672"/>
                  </a:cubicBezTo>
                  <a:cubicBezTo>
                    <a:pt x="325" y="666"/>
                    <a:pt x="339" y="657"/>
                    <a:pt x="349" y="647"/>
                  </a:cubicBezTo>
                  <a:cubicBezTo>
                    <a:pt x="360" y="636"/>
                    <a:pt x="367" y="623"/>
                    <a:pt x="372" y="609"/>
                  </a:cubicBezTo>
                  <a:cubicBezTo>
                    <a:pt x="377" y="594"/>
                    <a:pt x="380" y="578"/>
                    <a:pt x="380" y="559"/>
                  </a:cubicBezTo>
                  <a:cubicBezTo>
                    <a:pt x="380" y="531"/>
                    <a:pt x="372" y="505"/>
                    <a:pt x="357" y="481"/>
                  </a:cubicBezTo>
                  <a:cubicBezTo>
                    <a:pt x="341" y="457"/>
                    <a:pt x="318" y="439"/>
                    <a:pt x="287" y="427"/>
                  </a:cubicBezTo>
                  <a:cubicBezTo>
                    <a:pt x="266" y="418"/>
                    <a:pt x="241" y="409"/>
                    <a:pt x="214" y="399"/>
                  </a:cubicBezTo>
                  <a:cubicBezTo>
                    <a:pt x="187" y="388"/>
                    <a:pt x="163" y="379"/>
                    <a:pt x="143" y="370"/>
                  </a:cubicBezTo>
                  <a:cubicBezTo>
                    <a:pt x="104" y="352"/>
                    <a:pt x="74" y="329"/>
                    <a:pt x="52" y="301"/>
                  </a:cubicBezTo>
                  <a:cubicBezTo>
                    <a:pt x="30" y="272"/>
                    <a:pt x="20" y="235"/>
                    <a:pt x="20" y="189"/>
                  </a:cubicBezTo>
                  <a:cubicBezTo>
                    <a:pt x="20" y="163"/>
                    <a:pt x="25" y="138"/>
                    <a:pt x="36" y="115"/>
                  </a:cubicBezTo>
                  <a:cubicBezTo>
                    <a:pt x="46" y="93"/>
                    <a:pt x="62" y="72"/>
                    <a:pt x="82" y="54"/>
                  </a:cubicBezTo>
                  <a:cubicBezTo>
                    <a:pt x="101" y="37"/>
                    <a:pt x="123" y="24"/>
                    <a:pt x="149" y="15"/>
                  </a:cubicBezTo>
                  <a:cubicBezTo>
                    <a:pt x="174" y="5"/>
                    <a:pt x="201" y="0"/>
                    <a:pt x="229" y="0"/>
                  </a:cubicBezTo>
                  <a:cubicBezTo>
                    <a:pt x="261" y="0"/>
                    <a:pt x="290" y="5"/>
                    <a:pt x="315" y="15"/>
                  </a:cubicBezTo>
                  <a:cubicBezTo>
                    <a:pt x="340" y="25"/>
                    <a:pt x="363" y="36"/>
                    <a:pt x="384" y="49"/>
                  </a:cubicBezTo>
                  <a:cubicBezTo>
                    <a:pt x="404" y="16"/>
                    <a:pt x="404" y="16"/>
                    <a:pt x="404" y="16"/>
                  </a:cubicBezTo>
                  <a:cubicBezTo>
                    <a:pt x="443" y="16"/>
                    <a:pt x="443" y="16"/>
                    <a:pt x="443" y="16"/>
                  </a:cubicBezTo>
                  <a:cubicBezTo>
                    <a:pt x="447" y="246"/>
                    <a:pt x="447" y="246"/>
                    <a:pt x="447" y="246"/>
                  </a:cubicBezTo>
                  <a:cubicBezTo>
                    <a:pt x="407" y="246"/>
                    <a:pt x="407" y="246"/>
                    <a:pt x="407" y="246"/>
                  </a:cubicBezTo>
                  <a:cubicBezTo>
                    <a:pt x="400" y="219"/>
                    <a:pt x="392" y="194"/>
                    <a:pt x="383" y="170"/>
                  </a:cubicBezTo>
                  <a:cubicBezTo>
                    <a:pt x="374" y="146"/>
                    <a:pt x="363" y="124"/>
                    <a:pt x="348" y="105"/>
                  </a:cubicBezTo>
                  <a:cubicBezTo>
                    <a:pt x="334" y="86"/>
                    <a:pt x="317" y="71"/>
                    <a:pt x="297" y="60"/>
                  </a:cubicBezTo>
                  <a:cubicBezTo>
                    <a:pt x="277" y="48"/>
                    <a:pt x="252" y="43"/>
                    <a:pt x="223" y="43"/>
                  </a:cubicBezTo>
                  <a:cubicBezTo>
                    <a:pt x="192" y="43"/>
                    <a:pt x="165" y="53"/>
                    <a:pt x="144" y="72"/>
                  </a:cubicBezTo>
                  <a:cubicBezTo>
                    <a:pt x="122" y="92"/>
                    <a:pt x="111" y="117"/>
                    <a:pt x="111" y="145"/>
                  </a:cubicBezTo>
                  <a:cubicBezTo>
                    <a:pt x="111" y="175"/>
                    <a:pt x="118" y="200"/>
                    <a:pt x="132" y="220"/>
                  </a:cubicBezTo>
                  <a:cubicBezTo>
                    <a:pt x="146" y="239"/>
                    <a:pt x="166" y="256"/>
                    <a:pt x="193" y="268"/>
                  </a:cubicBezTo>
                  <a:cubicBezTo>
                    <a:pt x="217" y="280"/>
                    <a:pt x="240" y="290"/>
                    <a:pt x="263" y="298"/>
                  </a:cubicBezTo>
                  <a:cubicBezTo>
                    <a:pt x="286" y="306"/>
                    <a:pt x="308" y="315"/>
                    <a:pt x="330" y="324"/>
                  </a:cubicBezTo>
                  <a:cubicBezTo>
                    <a:pt x="349" y="333"/>
                    <a:pt x="368" y="342"/>
                    <a:pt x="386" y="353"/>
                  </a:cubicBezTo>
                  <a:cubicBezTo>
                    <a:pt x="404" y="364"/>
                    <a:pt x="420" y="377"/>
                    <a:pt x="433" y="3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3804" y="1317"/>
              <a:ext cx="1689" cy="1667"/>
            </a:xfrm>
            <a:custGeom>
              <a:avLst/>
              <a:gdLst>
                <a:gd name="T0" fmla="*/ 714 w 714"/>
                <a:gd name="T1" fmla="*/ 703 h 703"/>
                <a:gd name="T2" fmla="*/ 426 w 714"/>
                <a:gd name="T3" fmla="*/ 703 h 703"/>
                <a:gd name="T4" fmla="*/ 426 w 714"/>
                <a:gd name="T5" fmla="*/ 668 h 703"/>
                <a:gd name="T6" fmla="*/ 489 w 714"/>
                <a:gd name="T7" fmla="*/ 658 h 703"/>
                <a:gd name="T8" fmla="*/ 514 w 714"/>
                <a:gd name="T9" fmla="*/ 640 h 703"/>
                <a:gd name="T10" fmla="*/ 513 w 714"/>
                <a:gd name="T11" fmla="*/ 629 h 703"/>
                <a:gd name="T12" fmla="*/ 511 w 714"/>
                <a:gd name="T13" fmla="*/ 618 h 703"/>
                <a:gd name="T14" fmla="*/ 453 w 714"/>
                <a:gd name="T15" fmla="*/ 463 h 703"/>
                <a:gd name="T16" fmla="*/ 210 w 714"/>
                <a:gd name="T17" fmla="*/ 463 h 703"/>
                <a:gd name="T18" fmla="*/ 188 w 714"/>
                <a:gd name="T19" fmla="*/ 523 h 703"/>
                <a:gd name="T20" fmla="*/ 172 w 714"/>
                <a:gd name="T21" fmla="*/ 569 h 703"/>
                <a:gd name="T22" fmla="*/ 163 w 714"/>
                <a:gd name="T23" fmla="*/ 604 h 703"/>
                <a:gd name="T24" fmla="*/ 161 w 714"/>
                <a:gd name="T25" fmla="*/ 625 h 703"/>
                <a:gd name="T26" fmla="*/ 192 w 714"/>
                <a:gd name="T27" fmla="*/ 655 h 703"/>
                <a:gd name="T28" fmla="*/ 261 w 714"/>
                <a:gd name="T29" fmla="*/ 668 h 703"/>
                <a:gd name="T30" fmla="*/ 261 w 714"/>
                <a:gd name="T31" fmla="*/ 703 h 703"/>
                <a:gd name="T32" fmla="*/ 0 w 714"/>
                <a:gd name="T33" fmla="*/ 703 h 703"/>
                <a:gd name="T34" fmla="*/ 0 w 714"/>
                <a:gd name="T35" fmla="*/ 668 h 703"/>
                <a:gd name="T36" fmla="*/ 32 w 714"/>
                <a:gd name="T37" fmla="*/ 662 h 703"/>
                <a:gd name="T38" fmla="*/ 63 w 714"/>
                <a:gd name="T39" fmla="*/ 650 h 703"/>
                <a:gd name="T40" fmla="*/ 93 w 714"/>
                <a:gd name="T41" fmla="*/ 622 h 703"/>
                <a:gd name="T42" fmla="*/ 114 w 714"/>
                <a:gd name="T43" fmla="*/ 583 h 703"/>
                <a:gd name="T44" fmla="*/ 230 w 714"/>
                <a:gd name="T45" fmla="*/ 290 h 703"/>
                <a:gd name="T46" fmla="*/ 342 w 714"/>
                <a:gd name="T47" fmla="*/ 0 h 703"/>
                <a:gd name="T48" fmla="*/ 381 w 714"/>
                <a:gd name="T49" fmla="*/ 0 h 703"/>
                <a:gd name="T50" fmla="*/ 612 w 714"/>
                <a:gd name="T51" fmla="*/ 598 h 703"/>
                <a:gd name="T52" fmla="*/ 629 w 714"/>
                <a:gd name="T53" fmla="*/ 628 h 703"/>
                <a:gd name="T54" fmla="*/ 655 w 714"/>
                <a:gd name="T55" fmla="*/ 651 h 703"/>
                <a:gd name="T56" fmla="*/ 684 w 714"/>
                <a:gd name="T57" fmla="*/ 663 h 703"/>
                <a:gd name="T58" fmla="*/ 714 w 714"/>
                <a:gd name="T59" fmla="*/ 668 h 703"/>
                <a:gd name="T60" fmla="*/ 714 w 714"/>
                <a:gd name="T61" fmla="*/ 703 h 703"/>
                <a:gd name="T62" fmla="*/ 435 w 714"/>
                <a:gd name="T63" fmla="*/ 420 h 703"/>
                <a:gd name="T64" fmla="*/ 330 w 714"/>
                <a:gd name="T65" fmla="*/ 151 h 703"/>
                <a:gd name="T66" fmla="*/ 227 w 714"/>
                <a:gd name="T67" fmla="*/ 420 h 703"/>
                <a:gd name="T68" fmla="*/ 435 w 714"/>
                <a:gd name="T69" fmla="*/ 42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4" h="703">
                  <a:moveTo>
                    <a:pt x="714" y="703"/>
                  </a:moveTo>
                  <a:cubicBezTo>
                    <a:pt x="426" y="703"/>
                    <a:pt x="426" y="703"/>
                    <a:pt x="426" y="703"/>
                  </a:cubicBezTo>
                  <a:cubicBezTo>
                    <a:pt x="426" y="668"/>
                    <a:pt x="426" y="668"/>
                    <a:pt x="426" y="668"/>
                  </a:cubicBezTo>
                  <a:cubicBezTo>
                    <a:pt x="451" y="666"/>
                    <a:pt x="473" y="663"/>
                    <a:pt x="489" y="658"/>
                  </a:cubicBezTo>
                  <a:cubicBezTo>
                    <a:pt x="506" y="653"/>
                    <a:pt x="514" y="647"/>
                    <a:pt x="514" y="640"/>
                  </a:cubicBezTo>
                  <a:cubicBezTo>
                    <a:pt x="514" y="637"/>
                    <a:pt x="514" y="634"/>
                    <a:pt x="513" y="629"/>
                  </a:cubicBezTo>
                  <a:cubicBezTo>
                    <a:pt x="513" y="625"/>
                    <a:pt x="512" y="621"/>
                    <a:pt x="511" y="618"/>
                  </a:cubicBezTo>
                  <a:cubicBezTo>
                    <a:pt x="453" y="463"/>
                    <a:pt x="453" y="463"/>
                    <a:pt x="453" y="463"/>
                  </a:cubicBezTo>
                  <a:cubicBezTo>
                    <a:pt x="210" y="463"/>
                    <a:pt x="210" y="463"/>
                    <a:pt x="210" y="463"/>
                  </a:cubicBezTo>
                  <a:cubicBezTo>
                    <a:pt x="201" y="486"/>
                    <a:pt x="193" y="506"/>
                    <a:pt x="188" y="523"/>
                  </a:cubicBezTo>
                  <a:cubicBezTo>
                    <a:pt x="182" y="539"/>
                    <a:pt x="177" y="555"/>
                    <a:pt x="172" y="569"/>
                  </a:cubicBezTo>
                  <a:cubicBezTo>
                    <a:pt x="168" y="583"/>
                    <a:pt x="165" y="595"/>
                    <a:pt x="163" y="604"/>
                  </a:cubicBezTo>
                  <a:cubicBezTo>
                    <a:pt x="162" y="612"/>
                    <a:pt x="161" y="620"/>
                    <a:pt x="161" y="625"/>
                  </a:cubicBezTo>
                  <a:cubicBezTo>
                    <a:pt x="161" y="638"/>
                    <a:pt x="171" y="648"/>
                    <a:pt x="192" y="655"/>
                  </a:cubicBezTo>
                  <a:cubicBezTo>
                    <a:pt x="212" y="663"/>
                    <a:pt x="235" y="667"/>
                    <a:pt x="261" y="668"/>
                  </a:cubicBezTo>
                  <a:cubicBezTo>
                    <a:pt x="261" y="703"/>
                    <a:pt x="261" y="703"/>
                    <a:pt x="261" y="703"/>
                  </a:cubicBezTo>
                  <a:cubicBezTo>
                    <a:pt x="0" y="703"/>
                    <a:pt x="0" y="703"/>
                    <a:pt x="0" y="703"/>
                  </a:cubicBezTo>
                  <a:cubicBezTo>
                    <a:pt x="0" y="668"/>
                    <a:pt x="0" y="668"/>
                    <a:pt x="0" y="668"/>
                  </a:cubicBezTo>
                  <a:cubicBezTo>
                    <a:pt x="9" y="667"/>
                    <a:pt x="19" y="666"/>
                    <a:pt x="32" y="662"/>
                  </a:cubicBezTo>
                  <a:cubicBezTo>
                    <a:pt x="45" y="659"/>
                    <a:pt x="55" y="655"/>
                    <a:pt x="63" y="650"/>
                  </a:cubicBezTo>
                  <a:cubicBezTo>
                    <a:pt x="76" y="641"/>
                    <a:pt x="86" y="632"/>
                    <a:pt x="93" y="622"/>
                  </a:cubicBezTo>
                  <a:cubicBezTo>
                    <a:pt x="101" y="613"/>
                    <a:pt x="108" y="600"/>
                    <a:pt x="114" y="583"/>
                  </a:cubicBezTo>
                  <a:cubicBezTo>
                    <a:pt x="149" y="496"/>
                    <a:pt x="188" y="398"/>
                    <a:pt x="230" y="290"/>
                  </a:cubicBezTo>
                  <a:cubicBezTo>
                    <a:pt x="272" y="181"/>
                    <a:pt x="309" y="85"/>
                    <a:pt x="342" y="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612" y="598"/>
                    <a:pt x="612" y="598"/>
                    <a:pt x="612" y="598"/>
                  </a:cubicBezTo>
                  <a:cubicBezTo>
                    <a:pt x="617" y="610"/>
                    <a:pt x="622" y="621"/>
                    <a:pt x="629" y="628"/>
                  </a:cubicBezTo>
                  <a:cubicBezTo>
                    <a:pt x="635" y="636"/>
                    <a:pt x="643" y="644"/>
                    <a:pt x="655" y="651"/>
                  </a:cubicBezTo>
                  <a:cubicBezTo>
                    <a:pt x="662" y="656"/>
                    <a:pt x="672" y="660"/>
                    <a:pt x="684" y="663"/>
                  </a:cubicBezTo>
                  <a:cubicBezTo>
                    <a:pt x="696" y="666"/>
                    <a:pt x="706" y="668"/>
                    <a:pt x="714" y="668"/>
                  </a:cubicBezTo>
                  <a:lnTo>
                    <a:pt x="714" y="703"/>
                  </a:lnTo>
                  <a:close/>
                  <a:moveTo>
                    <a:pt x="435" y="420"/>
                  </a:moveTo>
                  <a:cubicBezTo>
                    <a:pt x="330" y="151"/>
                    <a:pt x="330" y="151"/>
                    <a:pt x="330" y="151"/>
                  </a:cubicBezTo>
                  <a:cubicBezTo>
                    <a:pt x="227" y="420"/>
                    <a:pt x="227" y="420"/>
                    <a:pt x="227" y="420"/>
                  </a:cubicBezTo>
                  <a:lnTo>
                    <a:pt x="435" y="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Right Triangle 21"/>
          <p:cNvSpPr/>
          <p:nvPr/>
        </p:nvSpPr>
        <p:spPr>
          <a:xfrm flipH="1">
            <a:off x="5652120" y="747210"/>
            <a:ext cx="3491880" cy="6110790"/>
          </a:xfrm>
          <a:prstGeom prst="rtTriangle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7" descr="OECD_TEXT_20c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88910" y="5961687"/>
            <a:ext cx="2059554" cy="635665"/>
          </a:xfrm>
          <a:prstGeom prst="rect">
            <a:avLst/>
          </a:prstGeom>
        </p:spPr>
      </p:pic>
      <p:sp>
        <p:nvSpPr>
          <p:cNvPr id="29" name="슬라이드 번호 개체 틀 38"/>
          <p:cNvSpPr txBox="1">
            <a:spLocks/>
          </p:cNvSpPr>
          <p:nvPr/>
        </p:nvSpPr>
        <p:spPr>
          <a:xfrm>
            <a:off x="6553200" y="63565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914400" latinLnBrk="1">
              <a:defRPr/>
            </a:pPr>
            <a:fld id="{56CE0F94-88E1-4810-8429-2312EEB4C30A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algn="r" defTabSz="914400" latinLnBrk="1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323528" y="1268760"/>
            <a:ext cx="4176464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 smtClean="0"/>
              <a:t>Sub title</a:t>
            </a:r>
            <a:endParaRPr lang="ko-KR" altLang="en-US" dirty="0"/>
          </a:p>
        </p:txBody>
      </p:sp>
      <p:sp>
        <p:nvSpPr>
          <p:cNvPr id="33" name="제목 32"/>
          <p:cNvSpPr>
            <a:spLocks noGrp="1"/>
          </p:cNvSpPr>
          <p:nvPr>
            <p:ph type="title" hasCustomPrompt="1"/>
          </p:nvPr>
        </p:nvSpPr>
        <p:spPr>
          <a:xfrm>
            <a:off x="323528" y="620688"/>
            <a:ext cx="5050904" cy="64807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2211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theme" Target="../theme/theme3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7465476" cy="1189959"/>
          </a:xfrm>
          <a:prstGeom prst="rect">
            <a:avLst/>
          </a:prstGeom>
          <a:solidFill>
            <a:srgbClr val="0C316A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baseline="0" dirty="0" smtClean="0">
                <a:ln>
                  <a:noFill/>
                </a:ln>
                <a:latin typeface="Arial"/>
                <a:cs typeface="Arial"/>
              </a:rPr>
              <a:t>Adaptive Problem Solving in PIAAC</a:t>
            </a:r>
            <a:endParaRPr lang="en-US" sz="2000" b="0" i="0" baseline="0" dirty="0" smtClean="0">
              <a:ln>
                <a:noFill/>
              </a:ln>
              <a:latin typeface="Arial"/>
              <a:cs typeface="Arial"/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2" y="6318549"/>
            <a:ext cx="9143999" cy="10324"/>
          </a:xfrm>
          <a:prstGeom prst="line">
            <a:avLst/>
          </a:prstGeom>
          <a:ln>
            <a:solidFill>
              <a:srgbClr val="0C31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4228359" y="6436184"/>
            <a:ext cx="3999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Arial"/>
                <a:cs typeface="Arial"/>
              </a:rPr>
              <a:t>HSE in Moscow, 08.09.2017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>
            <a:off x="9845" y="6450084"/>
            <a:ext cx="4986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Samuel Greiff</a:t>
            </a:r>
            <a:endParaRPr lang="en-US" sz="1200" dirty="0">
              <a:latin typeface="Arial"/>
              <a:cs typeface="Arial"/>
            </a:endParaRPr>
          </a:p>
        </p:txBody>
      </p:sp>
      <p:pic>
        <p:nvPicPr>
          <p:cNvPr id="16" name="Bild 15" descr="uniLux_logo_5000dpi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76" y="-128212"/>
            <a:ext cx="1678525" cy="1503086"/>
          </a:xfrm>
          <a:prstGeom prst="rect">
            <a:avLst/>
          </a:prstGeom>
        </p:spPr>
      </p:pic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484426" y="6408254"/>
            <a:ext cx="5558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F672B50-D675-D645-B904-82BE808D2E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130005" y="1"/>
            <a:ext cx="387764" cy="1190624"/>
          </a:xfrm>
          <a:prstGeom prst="roundRect">
            <a:avLst/>
          </a:prstGeom>
          <a:solidFill>
            <a:srgbClr val="50A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sp>
        <p:nvSpPr>
          <p:cNvPr id="13" name="Rounded Rectangle 12"/>
          <p:cNvSpPr/>
          <p:nvPr/>
        </p:nvSpPr>
        <p:spPr>
          <a:xfrm>
            <a:off x="6723605" y="-1269"/>
            <a:ext cx="387764" cy="1190624"/>
          </a:xfrm>
          <a:prstGeom prst="roundRect">
            <a:avLst/>
          </a:prstGeom>
          <a:solidFill>
            <a:srgbClr val="C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sp>
        <p:nvSpPr>
          <p:cNvPr id="14" name="Rounded Rectangle 13"/>
          <p:cNvSpPr/>
          <p:nvPr/>
        </p:nvSpPr>
        <p:spPr>
          <a:xfrm>
            <a:off x="6926805" y="-1269"/>
            <a:ext cx="387764" cy="11906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365749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53" r:id="rId8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C316A"/>
          </a:solidFill>
          <a:latin typeface="+mn-lt"/>
          <a:ea typeface="+mn-ea"/>
          <a:cs typeface="+mn-cs"/>
        </a:defRPr>
      </a:lvl1pPr>
      <a:lvl2pPr marL="800100" indent="-342900" algn="l" defTabSz="457200" rtl="0" eaLnBrk="1" latinLnBrk="0" hangingPunct="1">
        <a:spcBef>
          <a:spcPct val="20000"/>
        </a:spcBef>
        <a:buFont typeface="Symbol" charset="2"/>
        <a:buChar char="-"/>
        <a:defRPr sz="2400" kern="1200">
          <a:solidFill>
            <a:srgbClr val="1F497D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Font typeface="Wingdings" charset="2"/>
        <a:buChar char="Ø"/>
        <a:defRPr sz="2000" kern="1200">
          <a:solidFill>
            <a:srgbClr val="1F497D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1F497D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1F497D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131E"/>
            </a:gs>
            <a:gs pos="50000">
              <a:srgbClr val="00456C"/>
            </a:gs>
            <a:gs pos="100000">
              <a:srgbClr val="00131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042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7465476" cy="1189959"/>
          </a:xfrm>
          <a:prstGeom prst="rect">
            <a:avLst/>
          </a:prstGeom>
          <a:solidFill>
            <a:srgbClr val="0C316A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Arial"/>
                <a:cs typeface="Arial"/>
              </a:rPr>
              <a:t>Exploiting the potential of process data </a:t>
            </a:r>
            <a:br>
              <a:rPr lang="en-US" sz="2000" b="1" dirty="0" smtClean="0">
                <a:solidFill>
                  <a:prstClr val="white"/>
                </a:solidFill>
                <a:latin typeface="Arial"/>
                <a:cs typeface="Arial"/>
              </a:rPr>
            </a:br>
            <a:r>
              <a:rPr lang="en-US" sz="2000" b="1" dirty="0" smtClean="0">
                <a:solidFill>
                  <a:prstClr val="white"/>
                </a:solidFill>
                <a:latin typeface="Arial"/>
                <a:cs typeface="Arial"/>
              </a:rPr>
              <a:t>in complex problem solving assessment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2" y="6318549"/>
            <a:ext cx="9143999" cy="10324"/>
          </a:xfrm>
          <a:prstGeom prst="line">
            <a:avLst/>
          </a:prstGeom>
          <a:ln>
            <a:solidFill>
              <a:srgbClr val="0C31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308600" y="6436184"/>
            <a:ext cx="2919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black"/>
                </a:solidFill>
                <a:latin typeface="Arial"/>
                <a:cs typeface="Arial"/>
              </a:rPr>
              <a:t>OECD, Paris – 02.10.2014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9845" y="6450084"/>
            <a:ext cx="617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Arial"/>
                <a:cs typeface="Arial"/>
              </a:rPr>
              <a:t>Authors: Samuel Greiff,  Jonas </a:t>
            </a:r>
            <a:r>
              <a:rPr lang="en-US" sz="1200" dirty="0" err="1" smtClean="0">
                <a:solidFill>
                  <a:prstClr val="black"/>
                </a:solidFill>
                <a:latin typeface="Arial"/>
                <a:cs typeface="Arial"/>
              </a:rPr>
              <a:t>Neubert</a:t>
            </a:r>
            <a:r>
              <a:rPr lang="en-US" sz="1200" dirty="0" smtClean="0">
                <a:solidFill>
                  <a:prstClr val="black"/>
                </a:solidFill>
                <a:latin typeface="Arial"/>
                <a:cs typeface="Arial"/>
              </a:rPr>
              <a:t>, Katinka </a:t>
            </a:r>
            <a:r>
              <a:rPr lang="en-US" sz="1200" dirty="0" err="1" smtClean="0">
                <a:solidFill>
                  <a:prstClr val="black"/>
                </a:solidFill>
                <a:latin typeface="Arial"/>
                <a:cs typeface="Arial"/>
              </a:rPr>
              <a:t>Hardt</a:t>
            </a:r>
            <a:r>
              <a:rPr lang="en-US" sz="1200" dirty="0" smtClean="0">
                <a:solidFill>
                  <a:prstClr val="black"/>
                </a:solidFill>
                <a:latin typeface="Arial"/>
                <a:cs typeface="Arial"/>
              </a:rPr>
              <a:t>, &amp; </a:t>
            </a:r>
            <a:r>
              <a:rPr lang="en-US" sz="1200" dirty="0" err="1" smtClean="0">
                <a:solidFill>
                  <a:prstClr val="black"/>
                </a:solidFill>
                <a:latin typeface="Arial"/>
                <a:cs typeface="Arial"/>
              </a:rPr>
              <a:t>Sascha</a:t>
            </a:r>
            <a:r>
              <a:rPr lang="en-US" sz="12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Arial"/>
                <a:cs typeface="Arial"/>
              </a:rPr>
              <a:t>Wüstenberg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6" name="Bild 15" descr="uniLux_logo_5000dpi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76" y="-128212"/>
            <a:ext cx="1678525" cy="1503086"/>
          </a:xfrm>
          <a:prstGeom prst="rect">
            <a:avLst/>
          </a:prstGeom>
        </p:spPr>
      </p:pic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484426" y="6408254"/>
            <a:ext cx="5558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F672B50-D675-D645-B904-82BE808D2E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30005" y="1"/>
            <a:ext cx="387764" cy="1190624"/>
          </a:xfrm>
          <a:prstGeom prst="roundRect">
            <a:avLst/>
          </a:prstGeom>
          <a:solidFill>
            <a:srgbClr val="50A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23605" y="-1269"/>
            <a:ext cx="387764" cy="1190624"/>
          </a:xfrm>
          <a:prstGeom prst="roundRect">
            <a:avLst/>
          </a:prstGeom>
          <a:solidFill>
            <a:srgbClr val="C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26805" y="-1269"/>
            <a:ext cx="387764" cy="11906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3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C316A"/>
          </a:solidFill>
          <a:latin typeface="+mn-lt"/>
          <a:ea typeface="+mn-ea"/>
          <a:cs typeface="+mn-cs"/>
        </a:defRPr>
      </a:lvl1pPr>
      <a:lvl2pPr marL="800100" indent="-342900" algn="l" defTabSz="457200" rtl="0" eaLnBrk="1" latinLnBrk="0" hangingPunct="1">
        <a:spcBef>
          <a:spcPct val="20000"/>
        </a:spcBef>
        <a:buFont typeface="Symbol" charset="2"/>
        <a:buChar char="-"/>
        <a:defRPr sz="2400" kern="1200">
          <a:solidFill>
            <a:srgbClr val="1F497D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Font typeface="Wingdings" charset="2"/>
        <a:buChar char="Ø"/>
        <a:defRPr sz="2000" kern="1200">
          <a:solidFill>
            <a:srgbClr val="1F497D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1F497D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1F497D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7846" y="1325270"/>
            <a:ext cx="8427296" cy="4580276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1F497D"/>
                </a:solidFill>
              </a:rPr>
              <a:t/>
            </a:r>
            <a:br>
              <a:rPr lang="en-US" sz="2800" dirty="0" smtClean="0">
                <a:solidFill>
                  <a:srgbClr val="1F497D"/>
                </a:solidFill>
              </a:rPr>
            </a:br>
            <a:r>
              <a:rPr lang="en-US" sz="2800" dirty="0" smtClean="0">
                <a:solidFill>
                  <a:srgbClr val="1F497D"/>
                </a:solidFill>
              </a:rPr>
              <a:t/>
            </a:r>
            <a:br>
              <a:rPr lang="en-US" sz="2800" dirty="0" smtClean="0">
                <a:solidFill>
                  <a:srgbClr val="1F497D"/>
                </a:solidFill>
              </a:rPr>
            </a:br>
            <a:r>
              <a:rPr lang="en-US" sz="2900" dirty="0" smtClean="0">
                <a:solidFill>
                  <a:srgbClr val="1F497D"/>
                </a:solidFill>
              </a:rPr>
              <a:t/>
            </a:r>
            <a:br>
              <a:rPr lang="en-US" sz="2900" dirty="0" smtClean="0">
                <a:solidFill>
                  <a:srgbClr val="1F497D"/>
                </a:solidFill>
              </a:rPr>
            </a:br>
            <a:r>
              <a:rPr lang="en-US" sz="4000" dirty="0" smtClean="0">
                <a:solidFill>
                  <a:srgbClr val="1F497D"/>
                </a:solidFill>
              </a:rPr>
              <a:t>Problem Solving in Large-Scale Assessments</a:t>
            </a:r>
            <a:br>
              <a:rPr lang="en-US" sz="4000" dirty="0" smtClean="0">
                <a:solidFill>
                  <a:srgbClr val="1F497D"/>
                </a:solidFill>
              </a:rPr>
            </a:br>
            <a:r>
              <a:rPr lang="en-US" sz="4000" dirty="0" smtClean="0">
                <a:solidFill>
                  <a:srgbClr val="1F497D"/>
                </a:solidFill>
              </a:rPr>
              <a:t>A New Area of Focus</a:t>
            </a:r>
            <a:br>
              <a:rPr lang="en-US" sz="4000" dirty="0" smtClean="0">
                <a:solidFill>
                  <a:srgbClr val="1F497D"/>
                </a:solidFill>
              </a:rPr>
            </a:br>
            <a:r>
              <a:rPr lang="en-US" sz="3300" dirty="0">
                <a:solidFill>
                  <a:srgbClr val="1F497D"/>
                </a:solidFill>
              </a:rPr>
              <a:t/>
            </a:r>
            <a:br>
              <a:rPr lang="en-US" sz="3300" dirty="0">
                <a:solidFill>
                  <a:srgbClr val="1F497D"/>
                </a:solidFill>
              </a:rPr>
            </a:br>
            <a:r>
              <a:rPr lang="en-US" sz="2800" dirty="0" smtClean="0">
                <a:solidFill>
                  <a:srgbClr val="1F497D"/>
                </a:solidFill>
              </a:rPr>
              <a:t>Samuel Greiff</a:t>
            </a:r>
            <a:br>
              <a:rPr lang="en-US" sz="2800" dirty="0" smtClean="0">
                <a:solidFill>
                  <a:srgbClr val="1F497D"/>
                </a:solidFill>
              </a:rPr>
            </a:br>
            <a:r>
              <a:rPr lang="en-US" sz="2800" dirty="0" smtClean="0">
                <a:solidFill>
                  <a:srgbClr val="1F497D"/>
                </a:solidFill>
              </a:rPr>
              <a:t>University of Luxembourg</a:t>
            </a:r>
            <a:br>
              <a:rPr lang="en-US" sz="2800" dirty="0" smtClean="0">
                <a:solidFill>
                  <a:srgbClr val="1F497D"/>
                </a:solidFill>
              </a:rPr>
            </a:br>
            <a:endParaRPr lang="en-US" sz="2800" dirty="0">
              <a:solidFill>
                <a:srgbClr val="1F497D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-326259" y="24583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-722431" y="18175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Bildschirmfoto 2015-03-16 um 2.59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00" y="5327650"/>
            <a:ext cx="2108200" cy="838200"/>
          </a:xfrm>
          <a:prstGeom prst="rect">
            <a:avLst/>
          </a:prstGeom>
        </p:spPr>
      </p:pic>
      <p:pic>
        <p:nvPicPr>
          <p:cNvPr id="4" name="Picture 3" descr="Bildschirmfoto 2017-09-07 um 10.18.4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9" y="5461232"/>
            <a:ext cx="2141759" cy="70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53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35075" y="5344520"/>
            <a:ext cx="8083550" cy="127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</a:rPr>
              <a:t>“Good education is giving students multiple opportunities to find things out by themselves.”</a:t>
            </a:r>
          </a:p>
          <a:p>
            <a:endParaRPr lang="en-GB" sz="2800" dirty="0">
              <a:solidFill>
                <a:srgbClr val="0C316A"/>
              </a:solidFill>
              <a:latin typeface="Calibri" pitchFamily="34" charset="0"/>
            </a:endParaRPr>
          </a:p>
        </p:txBody>
      </p:sp>
      <p:graphicFrame>
        <p:nvGraphicFramePr>
          <p:cNvPr id="6" name="Diagramm 9"/>
          <p:cNvGraphicFramePr/>
          <p:nvPr>
            <p:extLst>
              <p:ext uri="{D42A27DB-BD31-4B8C-83A1-F6EECF244321}">
                <p14:modId xmlns:p14="http://schemas.microsoft.com/office/powerpoint/2010/main" val="1649478558"/>
              </p:ext>
            </p:extLst>
          </p:nvPr>
        </p:nvGraphicFramePr>
        <p:xfrm>
          <a:off x="666420" y="1375368"/>
          <a:ext cx="7852067" cy="388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252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nummernplatzhalter 11"/>
          <p:cNvSpPr txBox="1">
            <a:spLocks noGrp="1"/>
          </p:cNvSpPr>
          <p:nvPr/>
        </p:nvSpPr>
        <p:spPr bwMode="auto">
          <a:xfrm>
            <a:off x="8485188" y="6408738"/>
            <a:ext cx="5556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4D9E0B7-E12B-440D-BD40-1ED563D58BE1}" type="slidenum">
              <a:rPr lang="de-DE" sz="1200" i="1">
                <a:solidFill>
                  <a:srgbClr val="898989"/>
                </a:solidFill>
              </a:rPr>
              <a:pPr algn="r"/>
              <a:t>11</a:t>
            </a:fld>
            <a:endParaRPr lang="de-DE" sz="1200" i="1">
              <a:solidFill>
                <a:srgbClr val="898989"/>
              </a:solidFill>
            </a:endParaRPr>
          </a:p>
        </p:txBody>
      </p:sp>
      <p:pic>
        <p:nvPicPr>
          <p:cNvPr id="13" name="Picture 19" descr="160_F_3384017_tspnkDSuAzwP9S4NUEKvsLAurpQF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528" y="3610359"/>
            <a:ext cx="2376264" cy="237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610983" y="2555612"/>
            <a:ext cx="17916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 smtClean="0"/>
              <a:t>Educationalists</a:t>
            </a:r>
            <a:endParaRPr lang="en-US" sz="1800" dirty="0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031802" y="3933403"/>
            <a:ext cx="995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CH" sz="1800" dirty="0" smtClean="0"/>
              <a:t>Policy</a:t>
            </a:r>
          </a:p>
          <a:p>
            <a:pPr algn="ctr" eaLnBrk="1" hangingPunct="1"/>
            <a:r>
              <a:rPr lang="fr-CH" sz="1800" dirty="0" smtClean="0"/>
              <a:t>makers</a:t>
            </a:r>
            <a:endParaRPr lang="fr-FR" sz="1800" dirty="0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008598" y="3933403"/>
            <a:ext cx="12268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CH" sz="1800" dirty="0" smtClean="0"/>
              <a:t>Scientists</a:t>
            </a:r>
            <a:endParaRPr lang="fr-FR" sz="1800" dirty="0"/>
          </a:p>
        </p:txBody>
      </p:sp>
      <p:grpSp>
        <p:nvGrpSpPr>
          <p:cNvPr id="10" name="Gruppierung 1"/>
          <p:cNvGrpSpPr>
            <a:grpSpLocks/>
          </p:cNvGrpSpPr>
          <p:nvPr/>
        </p:nvGrpSpPr>
        <p:grpSpPr bwMode="auto">
          <a:xfrm>
            <a:off x="2555776" y="1772816"/>
            <a:ext cx="3959225" cy="3959225"/>
            <a:chOff x="539750" y="2407757"/>
            <a:chExt cx="3959225" cy="3959225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1476375" y="2540000"/>
              <a:ext cx="2159000" cy="2159000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755650" y="3692525"/>
              <a:ext cx="2159000" cy="2159000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2124075" y="3692044"/>
              <a:ext cx="2159000" cy="2159000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lang="fr-FR">
                <a:solidFill>
                  <a:schemeClr val="accent6"/>
                </a:solidFill>
                <a:ea typeface="+mn-ea"/>
                <a:cs typeface="Arial" charset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539750" y="2407757"/>
              <a:ext cx="3959225" cy="3959225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solidFill>
                  <a:srgbClr val="1F497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415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6413" y="3661833"/>
            <a:ext cx="2025120" cy="5841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GB" sz="2400" dirty="0" smtClean="0">
                <a:latin typeface="Arial" charset="0"/>
                <a:cs typeface="Arial" charset="0"/>
              </a:rPr>
              <a:t>Contact</a:t>
            </a:r>
            <a:endParaRPr lang="en-GB" sz="2400" dirty="0">
              <a:latin typeface="Arial" charset="0"/>
              <a:cs typeface="Arial" charset="0"/>
            </a:endParaRPr>
          </a:p>
        </p:txBody>
      </p:sp>
      <p:sp>
        <p:nvSpPr>
          <p:cNvPr id="119818" name="Foliennummernplatzhalter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10C3A7-31A7-004E-8654-7702A72069BF}" type="slidenum">
              <a:rPr lang="de-DE" sz="1200">
                <a:solidFill>
                  <a:srgbClr val="898989"/>
                </a:solidFill>
                <a:cs typeface="Arial" charset="0"/>
              </a:rPr>
              <a:pPr eaLnBrk="1" hangingPunct="1"/>
              <a:t>12</a:t>
            </a:fld>
            <a:endParaRPr lang="de-DE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19810" name="Rectangle 20"/>
          <p:cNvSpPr>
            <a:spLocks noChangeArrowheads="1"/>
          </p:cNvSpPr>
          <p:nvPr/>
        </p:nvSpPr>
        <p:spPr bwMode="auto">
          <a:xfrm>
            <a:off x="4216400" y="4380441"/>
            <a:ext cx="466513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de-DE" sz="1600" dirty="0" smtClean="0"/>
              <a:t>Prof. Dr</a:t>
            </a:r>
            <a:r>
              <a:rPr lang="de-DE" sz="1600" dirty="0"/>
              <a:t>. Samuel Greiff</a:t>
            </a:r>
          </a:p>
          <a:p>
            <a:pPr algn="r"/>
            <a:r>
              <a:rPr lang="de-DE" sz="1600" dirty="0" err="1" smtClean="0"/>
              <a:t>samuel.greiff@uni.lu</a:t>
            </a:r>
            <a:endParaRPr lang="de-DE" sz="1600" dirty="0" smtClean="0"/>
          </a:p>
          <a:p>
            <a:pPr algn="r"/>
            <a:endParaRPr lang="de-DE" sz="1600" dirty="0" smtClean="0"/>
          </a:p>
          <a:p>
            <a:pPr algn="r"/>
            <a:r>
              <a:rPr lang="de-DE" sz="1600" dirty="0" smtClean="0"/>
              <a:t>Research </a:t>
            </a:r>
            <a:r>
              <a:rPr lang="de-DE" sz="1600" dirty="0"/>
              <a:t>Area Group "Computer-Based </a:t>
            </a:r>
            <a:r>
              <a:rPr lang="de-DE" sz="1600" dirty="0" smtClean="0"/>
              <a:t>Assessment“</a:t>
            </a:r>
          </a:p>
          <a:p>
            <a:pPr algn="r"/>
            <a:r>
              <a:rPr lang="de-DE" sz="1600" dirty="0" smtClean="0"/>
              <a:t>11, Porte des </a:t>
            </a:r>
            <a:r>
              <a:rPr lang="de-DE" sz="1600" dirty="0" err="1" smtClean="0"/>
              <a:t>Sciences</a:t>
            </a:r>
            <a:endParaRPr lang="de-DE" sz="1600" dirty="0" smtClean="0"/>
          </a:p>
          <a:p>
            <a:pPr algn="r"/>
            <a:r>
              <a:rPr lang="de-DE" sz="1600" dirty="0" smtClean="0"/>
              <a:t>4366 Esch, Luxembourg</a:t>
            </a:r>
          </a:p>
          <a:p>
            <a:pPr algn="r"/>
            <a:r>
              <a:rPr lang="de-DE" sz="1600" dirty="0" smtClean="0"/>
              <a:t>Phone</a:t>
            </a:r>
            <a:r>
              <a:rPr lang="de-DE" sz="1600" dirty="0"/>
              <a:t>: +352-466644-9245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8546" y="1858433"/>
            <a:ext cx="2025120" cy="58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400" dirty="0">
              <a:latin typeface="Arial" charset="0"/>
              <a:cs typeface="Arial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46" y="4380223"/>
            <a:ext cx="13112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36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8"/>
          <p:cNvSpPr txBox="1">
            <a:spLocks noChangeArrowheads="1"/>
          </p:cNvSpPr>
          <p:nvPr/>
        </p:nvSpPr>
        <p:spPr bwMode="auto">
          <a:xfrm>
            <a:off x="5688013" y="5957888"/>
            <a:ext cx="3455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400" i="0"/>
              <a:t>Autor, Levy, &amp; Murnane (2003)</a:t>
            </a:r>
          </a:p>
        </p:txBody>
      </p:sp>
      <p:sp>
        <p:nvSpPr>
          <p:cNvPr id="3" name="Line 1"/>
          <p:cNvSpPr>
            <a:spLocks noChangeShapeType="1"/>
          </p:cNvSpPr>
          <p:nvPr/>
        </p:nvSpPr>
        <p:spPr bwMode="auto">
          <a:xfrm>
            <a:off x="790575" y="3760788"/>
            <a:ext cx="7740650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11213" y="4022725"/>
            <a:ext cx="1190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  <a:cs typeface="Arial" charset="0"/>
              </a:rPr>
              <a:t>1960</a:t>
            </a:r>
          </a:p>
          <a:p>
            <a:pPr marL="741363" lvl="1" indent="-27940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>
              <a:solidFill>
                <a:srgbClr val="000000"/>
              </a:solidFill>
              <a:cs typeface="Arial" charset="0"/>
            </a:endParaRPr>
          </a:p>
          <a:p>
            <a:pPr marL="741363" lvl="1" indent="-27940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810500" y="4022725"/>
            <a:ext cx="1190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smtClean="0">
                <a:solidFill>
                  <a:srgbClr val="000000"/>
                </a:solidFill>
                <a:cs typeface="Arial" charset="0"/>
              </a:rPr>
              <a:t>2017</a:t>
            </a:r>
            <a:endParaRPr lang="en-GB" sz="1600" dirty="0">
              <a:solidFill>
                <a:srgbClr val="000000"/>
              </a:solidFill>
              <a:cs typeface="Arial" charset="0"/>
            </a:endParaRPr>
          </a:p>
          <a:p>
            <a:pPr marL="741363" lvl="1" indent="-27940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600" dirty="0">
              <a:solidFill>
                <a:srgbClr val="000000"/>
              </a:solidFill>
              <a:cs typeface="Arial" charset="0"/>
            </a:endParaRPr>
          </a:p>
          <a:p>
            <a:pPr marL="741363" lvl="1" indent="-27940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790575" y="1603375"/>
            <a:ext cx="1588" cy="43211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590800" y="3581400"/>
            <a:ext cx="1588" cy="36036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030663" y="3581400"/>
            <a:ext cx="1587" cy="36036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470525" y="3581400"/>
            <a:ext cx="1588" cy="36036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6910388" y="3581400"/>
            <a:ext cx="1587" cy="36036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266950" y="4013200"/>
            <a:ext cx="9001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solidFill>
                  <a:srgbClr val="000000"/>
                </a:solidFill>
                <a:cs typeface="Arial" charset="0"/>
              </a:rPr>
              <a:t>1970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706813" y="4013200"/>
            <a:ext cx="10795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solidFill>
                  <a:srgbClr val="000000"/>
                </a:solidFill>
                <a:cs typeface="Arial" charset="0"/>
              </a:rPr>
              <a:t>1980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605588" y="4049713"/>
            <a:ext cx="6318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solidFill>
                  <a:srgbClr val="000000"/>
                </a:solidFill>
                <a:cs typeface="Arial" charset="0"/>
              </a:rPr>
              <a:t>2000</a:t>
            </a: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611188" y="3402013"/>
            <a:ext cx="179387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611188" y="3041650"/>
            <a:ext cx="179387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611188" y="2681288"/>
            <a:ext cx="179387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611188" y="2320925"/>
            <a:ext cx="179387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611188" y="1962150"/>
            <a:ext cx="179387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611188" y="1601788"/>
            <a:ext cx="179387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611188" y="3760788"/>
            <a:ext cx="179387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611188" y="4121150"/>
            <a:ext cx="179387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611188" y="4481513"/>
            <a:ext cx="179387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611188" y="4841875"/>
            <a:ext cx="179387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611188" y="5202238"/>
            <a:ext cx="179387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611188" y="5561013"/>
            <a:ext cx="179387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611188" y="5921375"/>
            <a:ext cx="179387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50825" y="3613150"/>
            <a:ext cx="3794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0000"/>
                </a:solidFill>
                <a:cs typeface="Arial" charset="0"/>
              </a:rPr>
              <a:t>50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250825" y="3257550"/>
            <a:ext cx="5397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0000"/>
                </a:solidFill>
                <a:cs typeface="Arial" charset="0"/>
              </a:rPr>
              <a:t>52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31775" y="3986213"/>
            <a:ext cx="3794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0000"/>
                </a:solidFill>
                <a:cs typeface="Arial" charset="0"/>
              </a:rPr>
              <a:t>48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31775" y="4351338"/>
            <a:ext cx="3794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0000"/>
                </a:solidFill>
                <a:cs typeface="Arial" charset="0"/>
              </a:rPr>
              <a:t>46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50825" y="4697413"/>
            <a:ext cx="3794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0000"/>
                </a:solidFill>
                <a:cs typeface="Arial" charset="0"/>
              </a:rPr>
              <a:t>44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65113" y="5057775"/>
            <a:ext cx="3794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0000"/>
                </a:solidFill>
                <a:cs typeface="Arial" charset="0"/>
              </a:rPr>
              <a:t>42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50825" y="5418138"/>
            <a:ext cx="3794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0000"/>
                </a:solidFill>
                <a:cs typeface="Arial" charset="0"/>
              </a:rPr>
              <a:t>40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50825" y="5776913"/>
            <a:ext cx="3794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0000"/>
                </a:solidFill>
                <a:cs typeface="Arial" charset="0"/>
              </a:rPr>
              <a:t>38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50825" y="2897188"/>
            <a:ext cx="3794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0000"/>
                </a:solidFill>
                <a:cs typeface="Arial" charset="0"/>
              </a:rPr>
              <a:t>54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31775" y="2536825"/>
            <a:ext cx="3794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0000"/>
                </a:solidFill>
                <a:cs typeface="Arial" charset="0"/>
              </a:rPr>
              <a:t>56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50825" y="2178050"/>
            <a:ext cx="3794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0000"/>
                </a:solidFill>
                <a:cs typeface="Arial" charset="0"/>
              </a:rPr>
              <a:t>58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258763" y="1817688"/>
            <a:ext cx="3794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0000"/>
                </a:solidFill>
                <a:cs typeface="Arial" charset="0"/>
              </a:rPr>
              <a:t>60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50825" y="1457325"/>
            <a:ext cx="3794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0000"/>
                </a:solidFill>
                <a:cs typeface="Arial" charset="0"/>
              </a:rPr>
              <a:t>62</a:t>
            </a:r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>
            <a:off x="1150938" y="3581400"/>
            <a:ext cx="1587" cy="360363"/>
          </a:xfrm>
          <a:prstGeom prst="line">
            <a:avLst/>
          </a:prstGeom>
          <a:noFill/>
          <a:ln w="7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5146675" y="4049713"/>
            <a:ext cx="9017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solidFill>
                  <a:srgbClr val="000000"/>
                </a:solidFill>
                <a:cs typeface="Arial" charset="0"/>
              </a:rPr>
              <a:t>1990</a:t>
            </a:r>
          </a:p>
        </p:txBody>
      </p:sp>
      <p:grpSp>
        <p:nvGrpSpPr>
          <p:cNvPr id="42" name="Gruppierung 4"/>
          <p:cNvGrpSpPr>
            <a:grpSpLocks/>
          </p:cNvGrpSpPr>
          <p:nvPr/>
        </p:nvGrpSpPr>
        <p:grpSpPr bwMode="auto">
          <a:xfrm>
            <a:off x="1150938" y="3041650"/>
            <a:ext cx="7742237" cy="2519363"/>
            <a:chOff x="1150938" y="3105150"/>
            <a:chExt cx="7742237" cy="2519363"/>
          </a:xfrm>
        </p:grpSpPr>
        <p:sp>
          <p:nvSpPr>
            <p:cNvPr id="43" name="Freeform 40"/>
            <p:cNvSpPr>
              <a:spLocks noChangeArrowheads="1"/>
            </p:cNvSpPr>
            <p:nvPr/>
          </p:nvSpPr>
          <p:spPr bwMode="auto">
            <a:xfrm>
              <a:off x="1150938" y="3824288"/>
              <a:ext cx="6302375" cy="1800225"/>
            </a:xfrm>
            <a:custGeom>
              <a:avLst/>
              <a:gdLst>
                <a:gd name="T0" fmla="*/ 0 w 17501"/>
                <a:gd name="T1" fmla="*/ 0 h 5001"/>
                <a:gd name="T2" fmla="*/ 2147483647 w 17501"/>
                <a:gd name="T3" fmla="*/ 2147483647 h 5001"/>
                <a:gd name="T4" fmla="*/ 2147483647 w 17501"/>
                <a:gd name="T5" fmla="*/ 2147483647 h 5001"/>
                <a:gd name="T6" fmla="*/ 2147483647 w 17501"/>
                <a:gd name="T7" fmla="*/ 2147483647 h 5001"/>
                <a:gd name="T8" fmla="*/ 2147483647 w 17501"/>
                <a:gd name="T9" fmla="*/ 2147483647 h 5001"/>
                <a:gd name="T10" fmla="*/ 2147483647 w 17501"/>
                <a:gd name="T11" fmla="*/ 2147483647 h 50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501"/>
                <a:gd name="T19" fmla="*/ 0 h 5001"/>
                <a:gd name="T20" fmla="*/ 17501 w 17501"/>
                <a:gd name="T21" fmla="*/ 5001 h 50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501" h="5001">
                  <a:moveTo>
                    <a:pt x="0" y="0"/>
                  </a:moveTo>
                  <a:lnTo>
                    <a:pt x="4000" y="2000"/>
                  </a:lnTo>
                  <a:lnTo>
                    <a:pt x="8000" y="2500"/>
                  </a:lnTo>
                  <a:lnTo>
                    <a:pt x="12000" y="4000"/>
                  </a:lnTo>
                  <a:lnTo>
                    <a:pt x="16000" y="4500"/>
                  </a:lnTo>
                  <a:lnTo>
                    <a:pt x="17500" y="5000"/>
                  </a:lnTo>
                </a:path>
              </a:pathLst>
            </a:custGeom>
            <a:noFill/>
            <a:ln w="1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 noChangeArrowheads="1"/>
            </p:cNvSpPr>
            <p:nvPr/>
          </p:nvSpPr>
          <p:spPr bwMode="auto">
            <a:xfrm>
              <a:off x="1150938" y="3105150"/>
              <a:ext cx="6302375" cy="1081088"/>
            </a:xfrm>
            <a:custGeom>
              <a:avLst/>
              <a:gdLst>
                <a:gd name="T0" fmla="*/ 0 w 17501"/>
                <a:gd name="T1" fmla="*/ 2147483647 h 3001"/>
                <a:gd name="T2" fmla="*/ 2147483647 w 17501"/>
                <a:gd name="T3" fmla="*/ 0 h 3001"/>
                <a:gd name="T4" fmla="*/ 2147483647 w 17501"/>
                <a:gd name="T5" fmla="*/ 0 h 3001"/>
                <a:gd name="T6" fmla="*/ 2147483647 w 17501"/>
                <a:gd name="T7" fmla="*/ 2147483647 h 3001"/>
                <a:gd name="T8" fmla="*/ 2147483647 w 17501"/>
                <a:gd name="T9" fmla="*/ 2147483647 h 3001"/>
                <a:gd name="T10" fmla="*/ 2147483647 w 17501"/>
                <a:gd name="T11" fmla="*/ 2147483647 h 30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501"/>
                <a:gd name="T19" fmla="*/ 0 h 3001"/>
                <a:gd name="T20" fmla="*/ 17501 w 17501"/>
                <a:gd name="T21" fmla="*/ 3001 h 30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501" h="3001">
                  <a:moveTo>
                    <a:pt x="0" y="2000"/>
                  </a:moveTo>
                  <a:lnTo>
                    <a:pt x="4000" y="0"/>
                  </a:lnTo>
                  <a:lnTo>
                    <a:pt x="8000" y="0"/>
                  </a:lnTo>
                  <a:lnTo>
                    <a:pt x="12000" y="1000"/>
                  </a:lnTo>
                  <a:lnTo>
                    <a:pt x="16000" y="2500"/>
                  </a:lnTo>
                  <a:lnTo>
                    <a:pt x="17500" y="3000"/>
                  </a:lnTo>
                </a:path>
              </a:pathLst>
            </a:custGeom>
            <a:noFill/>
            <a:ln w="108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 noChangeArrowheads="1"/>
            </p:cNvSpPr>
            <p:nvPr/>
          </p:nvSpPr>
          <p:spPr bwMode="auto">
            <a:xfrm>
              <a:off x="1150938" y="3284538"/>
              <a:ext cx="6302375" cy="1620837"/>
            </a:xfrm>
            <a:custGeom>
              <a:avLst/>
              <a:gdLst>
                <a:gd name="T0" fmla="*/ 0 w 17501"/>
                <a:gd name="T1" fmla="*/ 2147483647 h 4501"/>
                <a:gd name="T2" fmla="*/ 2147483647 w 17501"/>
                <a:gd name="T3" fmla="*/ 0 h 4501"/>
                <a:gd name="T4" fmla="*/ 2147483647 w 17501"/>
                <a:gd name="T5" fmla="*/ 2147483647 h 4501"/>
                <a:gd name="T6" fmla="*/ 2147483647 w 17501"/>
                <a:gd name="T7" fmla="*/ 2147483647 h 4501"/>
                <a:gd name="T8" fmla="*/ 2147483647 w 17501"/>
                <a:gd name="T9" fmla="*/ 2147483647 h 4501"/>
                <a:gd name="T10" fmla="*/ 2147483647 w 17501"/>
                <a:gd name="T11" fmla="*/ 2147483647 h 4501"/>
                <a:gd name="T12" fmla="*/ 2147483647 w 17501"/>
                <a:gd name="T13" fmla="*/ 2147483647 h 45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501"/>
                <a:gd name="T22" fmla="*/ 0 h 4501"/>
                <a:gd name="T23" fmla="*/ 17501 w 17501"/>
                <a:gd name="T24" fmla="*/ 4501 h 45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501" h="4501">
                  <a:moveTo>
                    <a:pt x="0" y="1500"/>
                  </a:moveTo>
                  <a:lnTo>
                    <a:pt x="4000" y="0"/>
                  </a:lnTo>
                  <a:lnTo>
                    <a:pt x="8000" y="500"/>
                  </a:lnTo>
                  <a:lnTo>
                    <a:pt x="12000" y="2500"/>
                  </a:lnTo>
                  <a:lnTo>
                    <a:pt x="16000" y="4000"/>
                  </a:lnTo>
                  <a:lnTo>
                    <a:pt x="17500" y="4500"/>
                  </a:lnTo>
                </a:path>
              </a:pathLst>
            </a:custGeom>
            <a:noFill/>
            <a:ln w="10800">
              <a:solidFill>
                <a:srgbClr val="000000"/>
              </a:solidFill>
              <a:prstDash val="sysDashDot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feld 8"/>
            <p:cNvSpPr txBox="1">
              <a:spLocks noChangeArrowheads="1"/>
            </p:cNvSpPr>
            <p:nvPr/>
          </p:nvSpPr>
          <p:spPr bwMode="auto">
            <a:xfrm>
              <a:off x="7524778" y="4652665"/>
              <a:ext cx="136839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400" i="0"/>
                <a:t>Manual &amp;</a:t>
              </a:r>
            </a:p>
            <a:p>
              <a:pPr eaLnBrk="1" hangingPunct="1"/>
              <a:r>
                <a:rPr lang="de-DE" sz="1400" i="0"/>
                <a:t>routine tasks</a:t>
              </a:r>
            </a:p>
          </p:txBody>
        </p:sp>
      </p:grpSp>
      <p:grpSp>
        <p:nvGrpSpPr>
          <p:cNvPr id="47" name="Gruppierung 2"/>
          <p:cNvGrpSpPr>
            <a:grpSpLocks/>
          </p:cNvGrpSpPr>
          <p:nvPr/>
        </p:nvGrpSpPr>
        <p:grpSpPr bwMode="auto">
          <a:xfrm>
            <a:off x="1150938" y="1906588"/>
            <a:ext cx="7742237" cy="1855787"/>
            <a:chOff x="1151632" y="1969930"/>
            <a:chExt cx="7740848" cy="1856417"/>
          </a:xfrm>
        </p:grpSpPr>
        <p:sp>
          <p:nvSpPr>
            <p:cNvPr id="48" name="Freeform 43"/>
            <p:cNvSpPr>
              <a:spLocks noChangeArrowheads="1"/>
            </p:cNvSpPr>
            <p:nvPr/>
          </p:nvSpPr>
          <p:spPr bwMode="auto">
            <a:xfrm>
              <a:off x="1151632" y="2204960"/>
              <a:ext cx="6301244" cy="1621387"/>
            </a:xfrm>
            <a:custGeom>
              <a:avLst/>
              <a:gdLst>
                <a:gd name="T0" fmla="*/ 0 w 17501"/>
                <a:gd name="T1" fmla="*/ 2147483647 h 4501"/>
                <a:gd name="T2" fmla="*/ 2147483647 w 17501"/>
                <a:gd name="T3" fmla="*/ 2147483647 h 4501"/>
                <a:gd name="T4" fmla="*/ 2147483647 w 17501"/>
                <a:gd name="T5" fmla="*/ 2147483647 h 4501"/>
                <a:gd name="T6" fmla="*/ 2147483647 w 17501"/>
                <a:gd name="T7" fmla="*/ 2147483647 h 4501"/>
                <a:gd name="T8" fmla="*/ 2147483647 w 17501"/>
                <a:gd name="T9" fmla="*/ 2147483647 h 4501"/>
                <a:gd name="T10" fmla="*/ 2147483647 w 17501"/>
                <a:gd name="T11" fmla="*/ 0 h 45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501"/>
                <a:gd name="T19" fmla="*/ 0 h 4501"/>
                <a:gd name="T20" fmla="*/ 17501 w 17501"/>
                <a:gd name="T21" fmla="*/ 4501 h 45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501" h="4501">
                  <a:moveTo>
                    <a:pt x="0" y="4500"/>
                  </a:moveTo>
                  <a:lnTo>
                    <a:pt x="4000" y="3500"/>
                  </a:lnTo>
                  <a:lnTo>
                    <a:pt x="8000" y="2500"/>
                  </a:lnTo>
                  <a:lnTo>
                    <a:pt x="12000" y="1500"/>
                  </a:lnTo>
                  <a:lnTo>
                    <a:pt x="16000" y="500"/>
                  </a:lnTo>
                  <a:lnTo>
                    <a:pt x="17500" y="0"/>
                  </a:lnTo>
                </a:path>
              </a:pathLst>
            </a:custGeom>
            <a:noFill/>
            <a:ln w="10800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Textfeld 8"/>
            <p:cNvSpPr txBox="1">
              <a:spLocks noChangeArrowheads="1"/>
            </p:cNvSpPr>
            <p:nvPr/>
          </p:nvSpPr>
          <p:spPr bwMode="auto">
            <a:xfrm>
              <a:off x="7524328" y="1969930"/>
              <a:ext cx="13681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400" i="0"/>
                <a:t>Complex non-routine tasks</a:t>
              </a:r>
            </a:p>
          </p:txBody>
        </p:sp>
      </p:grpSp>
      <p:grpSp>
        <p:nvGrpSpPr>
          <p:cNvPr id="50" name="Gruppierung 1"/>
          <p:cNvGrpSpPr>
            <a:grpSpLocks/>
          </p:cNvGrpSpPr>
          <p:nvPr/>
        </p:nvGrpSpPr>
        <p:grpSpPr bwMode="auto">
          <a:xfrm>
            <a:off x="1150938" y="1277938"/>
            <a:ext cx="7742237" cy="2482850"/>
            <a:chOff x="1151632" y="1035537"/>
            <a:chExt cx="7740848" cy="2789222"/>
          </a:xfrm>
        </p:grpSpPr>
        <p:sp>
          <p:nvSpPr>
            <p:cNvPr id="51" name="Freeform 44"/>
            <p:cNvSpPr>
              <a:spLocks noChangeArrowheads="1"/>
            </p:cNvSpPr>
            <p:nvPr/>
          </p:nvSpPr>
          <p:spPr bwMode="auto">
            <a:xfrm>
              <a:off x="1151632" y="1484166"/>
              <a:ext cx="6301244" cy="2340593"/>
            </a:xfrm>
            <a:custGeom>
              <a:avLst/>
              <a:gdLst>
                <a:gd name="T0" fmla="*/ 0 w 17501"/>
                <a:gd name="T1" fmla="*/ 2147483647 h 6501"/>
                <a:gd name="T2" fmla="*/ 2147483647 w 17501"/>
                <a:gd name="T3" fmla="*/ 2147483647 h 6501"/>
                <a:gd name="T4" fmla="*/ 2147483647 w 17501"/>
                <a:gd name="T5" fmla="*/ 2147483647 h 6501"/>
                <a:gd name="T6" fmla="*/ 2147483647 w 17501"/>
                <a:gd name="T7" fmla="*/ 2147483647 h 6501"/>
                <a:gd name="T8" fmla="*/ 2147483647 w 17501"/>
                <a:gd name="T9" fmla="*/ 2147483647 h 6501"/>
                <a:gd name="T10" fmla="*/ 2147483647 w 17501"/>
                <a:gd name="T11" fmla="*/ 0 h 65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501"/>
                <a:gd name="T19" fmla="*/ 0 h 6501"/>
                <a:gd name="T20" fmla="*/ 17501 w 17501"/>
                <a:gd name="T21" fmla="*/ 6501 h 65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501" h="6501">
                  <a:moveTo>
                    <a:pt x="0" y="6500"/>
                  </a:moveTo>
                  <a:lnTo>
                    <a:pt x="4000" y="6000"/>
                  </a:lnTo>
                  <a:lnTo>
                    <a:pt x="8000" y="4500"/>
                  </a:lnTo>
                  <a:cubicBezTo>
                    <a:pt x="8000" y="4500"/>
                    <a:pt x="10667" y="2833"/>
                    <a:pt x="12000" y="2000"/>
                  </a:cubicBezTo>
                  <a:cubicBezTo>
                    <a:pt x="13333" y="1500"/>
                    <a:pt x="16000" y="500"/>
                    <a:pt x="16000" y="500"/>
                  </a:cubicBezTo>
                  <a:lnTo>
                    <a:pt x="17500" y="0"/>
                  </a:lnTo>
                </a:path>
              </a:pathLst>
            </a:custGeom>
            <a:noFill/>
            <a:ln w="14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feld 8"/>
            <p:cNvSpPr txBox="1">
              <a:spLocks noChangeArrowheads="1"/>
            </p:cNvSpPr>
            <p:nvPr/>
          </p:nvSpPr>
          <p:spPr bwMode="auto">
            <a:xfrm>
              <a:off x="7524328" y="1035537"/>
              <a:ext cx="1368152" cy="523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400" i="0"/>
                <a:t>Collaborative tasks</a:t>
              </a:r>
            </a:p>
          </p:txBody>
        </p:sp>
      </p:grpSp>
      <p:sp>
        <p:nvSpPr>
          <p:cNvPr id="53" name="Textfeld 8"/>
          <p:cNvSpPr txBox="1">
            <a:spLocks noChangeArrowheads="1"/>
          </p:cNvSpPr>
          <p:nvPr/>
        </p:nvSpPr>
        <p:spPr bwMode="auto">
          <a:xfrm>
            <a:off x="755650" y="1349375"/>
            <a:ext cx="1152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i="0"/>
              <a:t>Increase in demands</a:t>
            </a:r>
          </a:p>
        </p:txBody>
      </p:sp>
      <p:sp>
        <p:nvSpPr>
          <p:cNvPr id="54" name="Textfeld 8"/>
          <p:cNvSpPr txBox="1">
            <a:spLocks noChangeArrowheads="1"/>
          </p:cNvSpPr>
          <p:nvPr/>
        </p:nvSpPr>
        <p:spPr bwMode="auto">
          <a:xfrm>
            <a:off x="755650" y="5668963"/>
            <a:ext cx="1152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i="0"/>
              <a:t>Decrease in demands</a:t>
            </a:r>
          </a:p>
        </p:txBody>
      </p:sp>
      <p:grpSp>
        <p:nvGrpSpPr>
          <p:cNvPr id="55" name="Gruppierung 49"/>
          <p:cNvGrpSpPr>
            <a:grpSpLocks/>
          </p:cNvGrpSpPr>
          <p:nvPr/>
        </p:nvGrpSpPr>
        <p:grpSpPr bwMode="auto">
          <a:xfrm>
            <a:off x="6300192" y="1325387"/>
            <a:ext cx="2736850" cy="1728787"/>
            <a:chOff x="6299646" y="1196727"/>
            <a:chExt cx="2736850" cy="1800225"/>
          </a:xfr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</p:grpSpPr>
        <p:sp>
          <p:nvSpPr>
            <p:cNvPr id="56" name="Rectangle 24"/>
            <p:cNvSpPr>
              <a:spLocks noChangeArrowheads="1"/>
            </p:cNvSpPr>
            <p:nvPr/>
          </p:nvSpPr>
          <p:spPr bwMode="auto">
            <a:xfrm>
              <a:off x="6299646" y="1196727"/>
              <a:ext cx="2736850" cy="1800225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cene3d>
                <a:camera prst="isometricRightUp"/>
                <a:lightRig rig="threePt" dir="t"/>
              </a:scene3d>
            </a:bodyPr>
            <a:lstStyle/>
            <a:p>
              <a:pPr>
                <a:defRPr/>
              </a:pPr>
              <a:endParaRPr lang="de-DE">
                <a:cs typeface="Arial" pitchFamily="34" charset="0"/>
              </a:endParaRPr>
            </a:p>
          </p:txBody>
        </p:sp>
        <p:sp>
          <p:nvSpPr>
            <p:cNvPr id="57" name="Text Box 17"/>
            <p:cNvSpPr txBox="1">
              <a:spLocks noChangeArrowheads="1"/>
            </p:cNvSpPr>
            <p:nvPr/>
          </p:nvSpPr>
          <p:spPr bwMode="auto">
            <a:xfrm>
              <a:off x="6874321" y="1384839"/>
              <a:ext cx="1728788" cy="1450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de-DE" sz="2600" i="0" dirty="0" smtClean="0">
                  <a:solidFill>
                    <a:schemeClr val="bg1"/>
                  </a:solidFill>
                  <a:cs typeface="Arial" charset="0"/>
                </a:rPr>
                <a:t>21st centur</a:t>
              </a:r>
              <a:r>
                <a:rPr lang="de-DE" sz="2600" i="0" dirty="0" smtClean="0">
                  <a:solidFill>
                    <a:schemeClr val="bg1"/>
                  </a:solidFill>
                  <a:cs typeface="Arial" charset="0"/>
                </a:rPr>
                <a:t>y skills</a:t>
              </a:r>
              <a:endParaRPr lang="de-DE" sz="2600" i="0" dirty="0" smtClean="0">
                <a:solidFill>
                  <a:schemeClr val="bg1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34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Bild 4" descr="pisa_teilnehmerlaender_2009.jpg"/>
          <p:cNvPicPr>
            <a:picLocks noChangeAspect="1"/>
          </p:cNvPicPr>
          <p:nvPr/>
        </p:nvPicPr>
        <p:blipFill>
          <a:blip r:embed="rId3">
            <a:alphaModFix amt="16000"/>
          </a:blip>
          <a:srcRect/>
          <a:stretch>
            <a:fillRect/>
          </a:stretch>
        </p:blipFill>
        <p:spPr bwMode="auto">
          <a:xfrm>
            <a:off x="0" y="1628800"/>
            <a:ext cx="8941354" cy="43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950" y="2162068"/>
            <a:ext cx="8388117" cy="2661324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70000"/>
              </a:lnSpc>
              <a:buFontTx/>
              <a:buNone/>
            </a:pPr>
            <a:endParaRPr lang="en-US" sz="2400" dirty="0" smtClean="0">
              <a:solidFill>
                <a:srgbClr val="000000"/>
              </a:solidFill>
              <a:cs typeface="ＭＳ Ｐゴシック" pitchFamily="34" charset="-128"/>
            </a:endParaRPr>
          </a:p>
          <a:p>
            <a:pPr marL="709613" lvl="1" indent="-261938">
              <a:lnSpc>
                <a:spcPct val="70000"/>
              </a:lnSpc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PISA 2003: 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Analytical Problem Solving</a:t>
            </a:r>
          </a:p>
          <a:p>
            <a:pPr marL="709613" lvl="1" indent="-261938">
              <a:lnSpc>
                <a:spcPct val="70000"/>
              </a:lnSpc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ALL 2005:		Problem Solving</a:t>
            </a:r>
            <a:endParaRPr lang="en-US" dirty="0">
              <a:solidFill>
                <a:schemeClr val="tx2"/>
              </a:solidFill>
              <a:latin typeface="Calibri" pitchFamily="34" charset="0"/>
            </a:endParaRPr>
          </a:p>
          <a:p>
            <a:pPr marL="709613" lvl="1" indent="-261938">
              <a:lnSpc>
                <a:spcPct val="70000"/>
              </a:lnSpc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PISA 2012:		Creative Problem Solving</a:t>
            </a:r>
          </a:p>
          <a:p>
            <a:pPr marL="709613" lvl="1" indent="-261938">
              <a:lnSpc>
                <a:spcPct val="70000"/>
              </a:lnSpc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PIAAC Cycle 1:	Problem Solving with Technology (PS-TRE)</a:t>
            </a:r>
          </a:p>
          <a:p>
            <a:pPr marL="709613" lvl="1" indent="-261938">
              <a:lnSpc>
                <a:spcPct val="70000"/>
              </a:lnSpc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PISA 2015:		Collaborative Problem Solving</a:t>
            </a:r>
            <a:endParaRPr lang="en-US" dirty="0">
              <a:solidFill>
                <a:schemeClr val="tx2"/>
              </a:solidFill>
              <a:latin typeface="Calibri" pitchFamily="34" charset="0"/>
            </a:endParaRPr>
          </a:p>
          <a:p>
            <a:pPr marL="709613" lvl="1" indent="-261938">
              <a:lnSpc>
                <a:spcPct val="70000"/>
              </a:lnSpc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To come</a:t>
            </a:r>
          </a:p>
          <a:p>
            <a:pPr marL="447675" lvl="1" indent="0">
              <a:lnSpc>
                <a:spcPct val="70000"/>
              </a:lnSpc>
              <a:buNone/>
              <a:defRPr/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	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 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PIAAC Cycle 2:	Adaptive Problem Solving</a:t>
            </a:r>
            <a:endParaRPr lang="en-US" dirty="0">
              <a:solidFill>
                <a:schemeClr val="tx2"/>
              </a:solidFill>
              <a:latin typeface="Calibri" pitchFamily="34" charset="0"/>
            </a:endParaRPr>
          </a:p>
          <a:p>
            <a:pPr marL="447675" lvl="1" indent="0">
              <a:lnSpc>
                <a:spcPct val="70000"/>
              </a:lnSpc>
              <a:buNone/>
            </a:pPr>
            <a:endParaRPr lang="en-US" dirty="0">
              <a:solidFill>
                <a:schemeClr val="tx2"/>
              </a:solidFill>
              <a:latin typeface="Calibri" pitchFamily="34" charset="0"/>
            </a:endParaRPr>
          </a:p>
          <a:p>
            <a:pPr marL="709613" lvl="1" indent="-261938">
              <a:lnSpc>
                <a:spcPct val="70000"/>
              </a:lnSpc>
              <a:buFont typeface="Arial" charset="0"/>
              <a:buChar char="•"/>
            </a:pPr>
            <a:endParaRPr lang="en-US" dirty="0">
              <a:solidFill>
                <a:schemeClr val="tx2"/>
              </a:solidFill>
              <a:latin typeface="Calibri" pitchFamily="34" charset="0"/>
            </a:endParaRPr>
          </a:p>
          <a:p>
            <a:pPr marL="709613" lvl="1" indent="-261938">
              <a:lnSpc>
                <a:spcPct val="70000"/>
              </a:lnSpc>
              <a:buFont typeface="Arial" charset="0"/>
              <a:buChar char="•"/>
            </a:pPr>
            <a:endParaRPr lang="en-US" dirty="0">
              <a:solidFill>
                <a:schemeClr val="tx2"/>
              </a:solidFill>
              <a:latin typeface="Calibri" pitchFamily="34" charset="0"/>
            </a:endParaRPr>
          </a:p>
          <a:p>
            <a:pPr marL="709613" lvl="1" indent="-261938">
              <a:lnSpc>
                <a:spcPct val="70000"/>
              </a:lnSpc>
              <a:buFont typeface="Arial" charset="0"/>
              <a:buChar char="•"/>
            </a:pPr>
            <a:endParaRPr lang="en-US" dirty="0">
              <a:solidFill>
                <a:schemeClr val="tx2"/>
              </a:solidFill>
              <a:latin typeface="Calibri" pitchFamily="34" charset="0"/>
            </a:endParaRPr>
          </a:p>
          <a:p>
            <a:pPr marL="457200" lvl="1" indent="0" algn="ctr" eaLnBrk="1" hangingPunct="1">
              <a:lnSpc>
                <a:spcPct val="7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60325" y="1425038"/>
            <a:ext cx="75272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i="0" dirty="0" smtClean="0"/>
              <a:t>Problem solving as 21</a:t>
            </a:r>
            <a:r>
              <a:rPr lang="en-US" sz="3600" i="0" baseline="30000" dirty="0" smtClean="0"/>
              <a:t>st</a:t>
            </a:r>
            <a:r>
              <a:rPr lang="en-US" sz="3600" i="0" dirty="0" smtClean="0"/>
              <a:t> century skill</a:t>
            </a:r>
            <a:endParaRPr lang="en-GB" sz="3600" i="0" dirty="0"/>
          </a:p>
        </p:txBody>
      </p:sp>
      <p:pic>
        <p:nvPicPr>
          <p:cNvPr id="6" name="Picture 1" descr="Bildschirmfoto 2014-04-03 um 7.23.37 P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3157" y="4880650"/>
            <a:ext cx="1008260" cy="1345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1801" y="4863488"/>
            <a:ext cx="1006651" cy="13386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7" descr="Bildschirmfoto 2014-09-30 um 10.48.29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417" y="4880650"/>
            <a:ext cx="971300" cy="12915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539652" y="4144606"/>
            <a:ext cx="5673634" cy="678786"/>
          </a:xfrm>
          <a:prstGeom prst="rect">
            <a:avLst/>
          </a:prstGeom>
          <a:noFill/>
          <a:ln w="50800">
            <a:solidFill>
              <a:srgbClr val="0C316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519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06474" y="1330301"/>
            <a:ext cx="83121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i="0" dirty="0" smtClean="0"/>
              <a:t>PIAAC</a:t>
            </a:r>
            <a:endParaRPr lang="en-GB" sz="3600" i="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07951" y="2365929"/>
            <a:ext cx="4337466" cy="3409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C316A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Symbol" charset="2"/>
              <a:buChar char="-"/>
              <a:defRPr sz="24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Ø"/>
              <a:defRPr sz="20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FontTx/>
              <a:buNone/>
            </a:pPr>
            <a:endParaRPr lang="en-US" sz="2400" dirty="0" smtClean="0">
              <a:solidFill>
                <a:srgbClr val="000000"/>
              </a:solidFill>
              <a:cs typeface="ＭＳ Ｐゴシック" pitchFamily="34" charset="-128"/>
            </a:endParaRPr>
          </a:p>
          <a:p>
            <a:pPr marL="709613" lvl="1" indent="-261938">
              <a:lnSpc>
                <a:spcPct val="70000"/>
              </a:lnSpc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Programme for the International Assessment of Adult Competencies</a:t>
            </a:r>
          </a:p>
          <a:p>
            <a:pPr marL="709613" lvl="1" indent="-261938">
              <a:lnSpc>
                <a:spcPct val="70000"/>
              </a:lnSpc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Adult population aged 16 to 65</a:t>
            </a:r>
          </a:p>
          <a:p>
            <a:pPr marL="709613" lvl="1" indent="-261938">
              <a:lnSpc>
                <a:spcPct val="70000"/>
              </a:lnSpc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Cycle 1 in 2012: Literacy, Numeracy, PS-TRE</a:t>
            </a:r>
          </a:p>
          <a:p>
            <a:pPr marL="709613" lvl="1" indent="-261938">
              <a:lnSpc>
                <a:spcPct val="70000"/>
              </a:lnSpc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Cycle 2 in 2021: Literacy, Numeracy, APS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709613" lvl="1" indent="-261938">
              <a:lnSpc>
                <a:spcPct val="70000"/>
              </a:lnSpc>
              <a:buFont typeface="Arial" charset="0"/>
              <a:buChar char="•"/>
            </a:pPr>
            <a:endParaRPr lang="en-US" dirty="0">
              <a:solidFill>
                <a:schemeClr val="tx2"/>
              </a:solidFill>
              <a:latin typeface="Calibri" pitchFamily="34" charset="0"/>
            </a:endParaRPr>
          </a:p>
          <a:p>
            <a:pPr marL="447675" lvl="1" indent="0">
              <a:lnSpc>
                <a:spcPct val="70000"/>
              </a:lnSpc>
              <a:buFont typeface="Symbol" charset="2"/>
              <a:buNone/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709613" lvl="1" indent="-261938">
              <a:lnSpc>
                <a:spcPct val="70000"/>
              </a:lnSpc>
              <a:buFont typeface="Arial" charset="0"/>
              <a:buChar char="•"/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709613" lvl="1" indent="-261938">
              <a:lnSpc>
                <a:spcPct val="70000"/>
              </a:lnSpc>
              <a:buFont typeface="Arial" charset="0"/>
              <a:buChar char="•"/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709613" lvl="1" indent="-261938">
              <a:lnSpc>
                <a:spcPct val="70000"/>
              </a:lnSpc>
              <a:buFont typeface="Arial" charset="0"/>
              <a:buChar char="•"/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457200" lvl="1" indent="0" algn="ctr">
              <a:lnSpc>
                <a:spcPct val="7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3" name="Picture 2" descr="Bildschirmfoto 2017-09-07 um 10.13.5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033" y="3010773"/>
            <a:ext cx="4383592" cy="221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43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ldschirmfoto 2017-09-07 um 10.14.5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5" y="1696645"/>
            <a:ext cx="7895336" cy="452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3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ldschirmfoto 2017-09-07 um 10.37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323"/>
            <a:ext cx="9144000" cy="6875161"/>
          </a:xfrm>
          <a:prstGeom prst="rect">
            <a:avLst/>
          </a:prstGeom>
        </p:spPr>
      </p:pic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6965022" y="6314041"/>
            <a:ext cx="2046290" cy="52679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r>
              <a:rPr lang="en-US" sz="1400" dirty="0" smtClean="0">
                <a:cs typeface="Arial" charset="0"/>
              </a:rPr>
              <a:t>Greiff et al., 2017</a:t>
            </a:r>
            <a:endParaRPr lang="en-US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43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/>
          </p:cNvSpPr>
          <p:nvPr/>
        </p:nvSpPr>
        <p:spPr bwMode="auto">
          <a:xfrm>
            <a:off x="393700" y="1316038"/>
            <a:ext cx="8647113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3600">
              <a:solidFill>
                <a:srgbClr val="0C316A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823314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APS - A </a:t>
            </a:r>
            <a:r>
              <a:rPr lang="en-US" altLang="en-US" dirty="0" smtClean="0">
                <a:ea typeface="ＭＳ Ｐゴシック" pitchFamily="34" charset="-128"/>
              </a:rPr>
              <a:t>“</a:t>
            </a:r>
            <a:r>
              <a:rPr lang="en-US" dirty="0" smtClean="0">
                <a:ea typeface="ＭＳ Ｐゴシック" pitchFamily="34" charset="-128"/>
              </a:rPr>
              <a:t>tool</a:t>
            </a:r>
            <a:r>
              <a:rPr lang="en-US" altLang="en-US" dirty="0" smtClean="0">
                <a:ea typeface="ＭＳ Ｐゴシック" pitchFamily="34" charset="-128"/>
              </a:rPr>
              <a:t>”</a:t>
            </a:r>
            <a:r>
              <a:rPr lang="en-US" dirty="0" smtClean="0">
                <a:ea typeface="ＭＳ Ｐゴシック" pitchFamily="34" charset="-128"/>
              </a:rPr>
              <a:t> with different </a:t>
            </a:r>
            <a:r>
              <a:rPr lang="en-US" dirty="0" smtClean="0">
                <a:ea typeface="ＭＳ Ｐゴシック" pitchFamily="34" charset="-128"/>
              </a:rPr>
              <a:t>facets</a:t>
            </a:r>
            <a:endParaRPr lang="en-US" dirty="0" smtClean="0">
              <a:ea typeface="ＭＳ Ｐゴシック" pitchFamily="34" charset="-128"/>
            </a:endParaRPr>
          </a:p>
        </p:txBody>
      </p:sp>
      <p:graphicFrame>
        <p:nvGraphicFramePr>
          <p:cNvPr id="7" name="Diagramm 3"/>
          <p:cNvGraphicFramePr/>
          <p:nvPr>
            <p:extLst>
              <p:ext uri="{D42A27DB-BD31-4B8C-83A1-F6EECF244321}">
                <p14:modId xmlns:p14="http://schemas.microsoft.com/office/powerpoint/2010/main" val="2573162457"/>
              </p:ext>
            </p:extLst>
          </p:nvPr>
        </p:nvGraphicFramePr>
        <p:xfrm>
          <a:off x="-536969" y="2368230"/>
          <a:ext cx="5514463" cy="340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5320769" y="2667000"/>
            <a:ext cx="2763367" cy="9953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Cognition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20769" y="4579960"/>
            <a:ext cx="2763367" cy="9953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Meta-Cognition</a:t>
            </a:r>
          </a:p>
        </p:txBody>
      </p:sp>
      <p:sp>
        <p:nvSpPr>
          <p:cNvPr id="11" name="Up-Down Arrow 10"/>
          <p:cNvSpPr/>
          <p:nvPr/>
        </p:nvSpPr>
        <p:spPr>
          <a:xfrm>
            <a:off x="6333432" y="3723956"/>
            <a:ext cx="474813" cy="753037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6965022" y="5799211"/>
            <a:ext cx="2046290" cy="52679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r>
              <a:rPr lang="en-US" sz="1400" dirty="0" smtClean="0">
                <a:cs typeface="Arial" charset="0"/>
              </a:rPr>
              <a:t>Greiff et al., 2017</a:t>
            </a:r>
            <a:endParaRPr lang="en-US" sz="1400" dirty="0">
              <a:cs typeface="Arial" charset="0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531010" y="5799211"/>
            <a:ext cx="3588295" cy="32514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Monitoring</a:t>
            </a:r>
          </a:p>
        </p:txBody>
      </p:sp>
    </p:spTree>
    <p:extLst>
      <p:ext uri="{BB962C8B-B14F-4D97-AF65-F5344CB8AC3E}">
        <p14:creationId xmlns:p14="http://schemas.microsoft.com/office/powerpoint/2010/main" val="297515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5"/>
          <p:cNvSpPr>
            <a:spLocks/>
          </p:cNvSpPr>
          <p:nvPr/>
        </p:nvSpPr>
        <p:spPr bwMode="auto">
          <a:xfrm>
            <a:off x="468313" y="2205038"/>
            <a:ext cx="8382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spcBef>
                <a:spcPct val="20000"/>
              </a:spcBef>
            </a:pPr>
            <a:endParaRPr lang="en-US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800" i="1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de-DE" sz="2800" dirty="0">
              <a:latin typeface="Calibri" pitchFamily="34" charset="0"/>
            </a:endParaRPr>
          </a:p>
        </p:txBody>
      </p:sp>
      <p:sp>
        <p:nvSpPr>
          <p:cNvPr id="40963" name="Rectangle 15"/>
          <p:cNvSpPr>
            <a:spLocks/>
          </p:cNvSpPr>
          <p:nvPr/>
        </p:nvSpPr>
        <p:spPr bwMode="auto">
          <a:xfrm>
            <a:off x="665163" y="3408363"/>
            <a:ext cx="8110537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800" i="1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de-DE" sz="280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" y="1123235"/>
            <a:ext cx="9143759" cy="166898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Underperformers in Problem solving</a:t>
            </a:r>
            <a:endParaRPr lang="en-US" dirty="0">
              <a:cs typeface="+mj-cs"/>
            </a:endParaRPr>
          </a:p>
        </p:txBody>
      </p:sp>
      <p:pic>
        <p:nvPicPr>
          <p:cNvPr id="7" name="Picture 7" descr="Relative Performance in Problem Solving"/>
          <p:cNvPicPr>
            <a:picLocks noChangeAspect="1" noChangeArrowheads="1"/>
          </p:cNvPicPr>
          <p:nvPr/>
        </p:nvPicPr>
        <p:blipFill rotWithShape="1">
          <a:blip r:embed="rId3"/>
          <a:srcRect t="9320" b="2746"/>
          <a:stretch/>
        </p:blipFill>
        <p:spPr bwMode="auto">
          <a:xfrm>
            <a:off x="468313" y="1991636"/>
            <a:ext cx="8155556" cy="3970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2248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5603767" y="3434286"/>
            <a:ext cx="3540233" cy="171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3600" dirty="0">
                <a:solidFill>
                  <a:srgbClr val="0C316A"/>
                </a:solidFill>
                <a:latin typeface="Calibri" pitchFamily="34" charset="0"/>
              </a:rPr>
              <a:t>PISA: weaker link with SES</a:t>
            </a:r>
          </a:p>
        </p:txBody>
      </p:sp>
      <p:sp>
        <p:nvSpPr>
          <p:cNvPr id="40962" name="Rectangle 15"/>
          <p:cNvSpPr>
            <a:spLocks/>
          </p:cNvSpPr>
          <p:nvPr/>
        </p:nvSpPr>
        <p:spPr bwMode="auto">
          <a:xfrm>
            <a:off x="468313" y="2205038"/>
            <a:ext cx="8382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spcBef>
                <a:spcPct val="20000"/>
              </a:spcBef>
            </a:pPr>
            <a:endParaRPr lang="en-US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800" i="1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de-DE" sz="2800" dirty="0">
              <a:latin typeface="Calibri" pitchFamily="34" charset="0"/>
            </a:endParaRPr>
          </a:p>
        </p:txBody>
      </p:sp>
      <p:sp>
        <p:nvSpPr>
          <p:cNvPr id="40963" name="Rectangle 15"/>
          <p:cNvSpPr>
            <a:spLocks/>
          </p:cNvSpPr>
          <p:nvPr/>
        </p:nvSpPr>
        <p:spPr bwMode="auto">
          <a:xfrm>
            <a:off x="665163" y="3408363"/>
            <a:ext cx="8110537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800" i="1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de-DE" sz="2800">
              <a:latin typeface="Calibri" pitchFamily="34" charset="0"/>
            </a:endParaRPr>
          </a:p>
        </p:txBody>
      </p:sp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3356224623"/>
              </p:ext>
            </p:extLst>
          </p:nvPr>
        </p:nvGraphicFramePr>
        <p:xfrm>
          <a:off x="468313" y="2764875"/>
          <a:ext cx="5112327" cy="3351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" y="1123235"/>
            <a:ext cx="9143759" cy="166898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Problem </a:t>
            </a:r>
            <a:r>
              <a:rPr lang="en-US" dirty="0" smtClean="0">
                <a:cs typeface="+mj-cs"/>
              </a:rPr>
              <a:t>solving: revealing hidden potential in disadvantaged populations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4526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ECD_PISA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5A9000"/>
        </a:solidFill>
        <a:ln>
          <a:noFill/>
        </a:ln>
      </a:spPr>
      <a:bodyPr anchor="ctr"/>
      <a:lstStyle>
        <a:defPPr>
          <a:defRPr sz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Standard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Custom Design">
    <a:majorFont>
      <a:latin typeface="Arial Narrow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Standarddesign.thmx</Template>
  <TotalTime>20506</TotalTime>
  <Words>667</Words>
  <Application>Microsoft Macintosh PowerPoint</Application>
  <PresentationFormat>On-screen Show (4:3)</PresentationFormat>
  <Paragraphs>135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1_Standarddesign</vt:lpstr>
      <vt:lpstr>1_OECD_PISA_theme</vt:lpstr>
      <vt:lpstr>2_Standarddesign</vt:lpstr>
      <vt:lpstr>   Problem Solving in Large-Scale Assessments A New Area of Focus  Samuel Greiff University of Luxembourg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APS - A “tool” with different facets</vt:lpstr>
      <vt:lpstr>Underperformers in Problem solving</vt:lpstr>
      <vt:lpstr>Problem solving: revealing hidden potential in disadvantaged populations</vt:lpstr>
      <vt:lpstr>PowerPoint Presentation</vt:lpstr>
      <vt:lpstr>PowerPoint Presentation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Reasoning?  Searching for the Construct of Complex Problem Solving</dc:title>
  <dc:creator>Katarina Krkovic</dc:creator>
  <cp:lastModifiedBy>Samuel GREIFF</cp:lastModifiedBy>
  <cp:revision>918</cp:revision>
  <cp:lastPrinted>2014-09-30T09:22:45Z</cp:lastPrinted>
  <dcterms:created xsi:type="dcterms:W3CDTF">2013-04-14T21:58:08Z</dcterms:created>
  <dcterms:modified xsi:type="dcterms:W3CDTF">2017-09-07T16:40:38Z</dcterms:modified>
</cp:coreProperties>
</file>